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Lato"/>
      <p:regular r:id="rId23"/>
      <p:bold r:id="rId24"/>
      <p:italic r:id="rId25"/>
      <p:boldItalic r:id="rId26"/>
    </p:embeddedFont>
    <p:embeddedFont>
      <p:font typeface="Lato Ligh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1" roundtripDataSignature="AMtx7miPlfurTEdbhwX0sCjDIn+OWpIu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Italic.fntdata"/><Relationship Id="rId25" Type="http://schemas.openxmlformats.org/officeDocument/2006/relationships/font" Target="fonts/Lato-italic.fntdata"/><Relationship Id="rId28" Type="http://schemas.openxmlformats.org/officeDocument/2006/relationships/font" Target="fonts/LatoLight-bold.fntdata"/><Relationship Id="rId27" Type="http://schemas.openxmlformats.org/officeDocument/2006/relationships/font" Target="fonts/Lato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Light-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LatoLigh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eanclothes.org/file-repository/resources-publications-05-quick-fix.pdf/view"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pers.ssrn.com/sol3/papers.cfm?abstract_id=1987620" TargetMode="External"/><Relationship Id="rId3" Type="http://schemas.openxmlformats.org/officeDocument/2006/relationships/hyperlink" Target="https://www.ilo.org/wcmsp5/groups/public/---dgreports/---dcomm/---publ/documents/publication/wcms_534326.pd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nlinelibrary.wiley.com/doi/10.1111/ilr.12149"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This slide serves to remind us of supply chain dynamics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     A CCC study of 40 factories in eight garment and footwear producing countries found it is </a:t>
            </a:r>
            <a:r>
              <a:rPr b="0" i="0" lang="en-US" sz="1200" u="sng" cap="none" strike="noStrike">
                <a:solidFill>
                  <a:schemeClr val="dk1"/>
                </a:solidFill>
                <a:latin typeface="Calibri"/>
                <a:ea typeface="Calibri"/>
                <a:cs typeface="Calibri"/>
                <a:sym typeface="Calibri"/>
                <a:hlinkClick r:id="rId2">
                  <a:extLst>
                    <a:ext uri="{A12FA001-AC4F-418D-AE19-62706E023703}">
                      <ahyp:hlinkClr val="tx"/>
                    </a:ext>
                  </a:extLst>
                </a:hlinkClick>
              </a:rPr>
              <a:t>common practice for suppliers to maintain one factory that complies with codes</a:t>
            </a:r>
            <a:r>
              <a:rPr b="0" i="0" lang="en-US" sz="1200" u="none" cap="none" strike="noStrike">
                <a:solidFill>
                  <a:schemeClr val="dk1"/>
                </a:solidFill>
                <a:latin typeface="Calibri"/>
                <a:ea typeface="Calibri"/>
                <a:cs typeface="Calibri"/>
                <a:sym typeface="Calibri"/>
              </a:rPr>
              <a:t> while subcontracting to unaudited factories.. A Cornell study in 2021 that interviewed auditors revealed that auditors know that this practice is ubiquitous. This practice will contiue and be intensified if the due diligence fails to cover the whole chain. </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	. </a:t>
            </a:r>
            <a:endParaRPr/>
          </a:p>
        </p:txBody>
      </p:sp>
      <p:sp>
        <p:nvSpPr>
          <p:cNvPr id="197" name="Google Shape;197;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400" u="none" cap="none" strike="noStrike">
                <a:solidFill>
                  <a:schemeClr val="dk1"/>
                </a:solidFill>
                <a:latin typeface="Calibri"/>
                <a:ea typeface="Calibri"/>
                <a:cs typeface="Calibri"/>
                <a:sym typeface="Calibri"/>
              </a:rPr>
              <a:t>In focus groups in India and Thailand with HW, women argued that 12 hour days left too little time to fulfil social and household responsibilities. Women argued that they needed to work from home to care for their children, grandchildren and sick or disabled relatives. </a:t>
            </a:r>
            <a:endParaRPr/>
          </a:p>
          <a:p>
            <a:pPr indent="-228600" lvl="0" marL="457200" marR="0" rtl="0" algn="l">
              <a:lnSpc>
                <a:spcPct val="100000"/>
              </a:lnSpc>
              <a:spcBef>
                <a:spcPts val="0"/>
              </a:spcBef>
              <a:spcAft>
                <a:spcPts val="0"/>
              </a:spcAft>
              <a:buSzPts val="1400"/>
              <a:buNone/>
            </a:pPr>
            <a:r>
              <a:t/>
            </a:r>
            <a:endParaRPr b="0" i="0" sz="14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400" u="none" cap="none" strike="noStrike">
                <a:solidFill>
                  <a:schemeClr val="dk1"/>
                </a:solidFill>
                <a:latin typeface="Calibri"/>
                <a:ea typeface="Calibri"/>
                <a:cs typeface="Calibri"/>
                <a:sym typeface="Calibri"/>
              </a:rPr>
              <a:t>In India 80 percent of factory workers are  16-25 years old ; </a:t>
            </a:r>
            <a:endParaRPr/>
          </a:p>
          <a:p>
            <a:pPr indent="-228600" lvl="0" marL="457200" marR="0" rtl="0" algn="l">
              <a:lnSpc>
                <a:spcPct val="100000"/>
              </a:lnSpc>
              <a:spcBef>
                <a:spcPts val="0"/>
              </a:spcBef>
              <a:spcAft>
                <a:spcPts val="0"/>
              </a:spcAft>
              <a:buSzPts val="1400"/>
              <a:buNone/>
            </a:pPr>
            <a:r>
              <a:rPr b="0" i="0" lang="en-US" sz="1400" u="none" cap="none" strike="noStrike">
                <a:solidFill>
                  <a:schemeClr val="dk1"/>
                </a:solidFill>
                <a:latin typeface="Calibri"/>
                <a:ea typeface="Calibri"/>
                <a:cs typeface="Calibri"/>
                <a:sym typeface="Calibri"/>
              </a:rPr>
              <a:t>In Cambodia 95 percent are under the age of  35; </a:t>
            </a:r>
            <a:endParaRPr/>
          </a:p>
          <a:p>
            <a:pPr indent="-228600" lvl="0" marL="457200" marR="0" rtl="0" algn="l">
              <a:lnSpc>
                <a:spcPct val="100000"/>
              </a:lnSpc>
              <a:spcBef>
                <a:spcPts val="0"/>
              </a:spcBef>
              <a:spcAft>
                <a:spcPts val="0"/>
              </a:spcAft>
              <a:buSzPts val="1400"/>
              <a:buNone/>
            </a:pPr>
            <a:r>
              <a:rPr b="0" i="0" lang="en-US" sz="1400" u="none" cap="none" strike="noStrike">
                <a:solidFill>
                  <a:schemeClr val="dk1"/>
                </a:solidFill>
                <a:latin typeface="Calibri"/>
                <a:ea typeface="Calibri"/>
                <a:cs typeface="Calibri"/>
                <a:sym typeface="Calibri"/>
              </a:rPr>
              <a:t>In Vietnam the average factory worker is 25 years old </a:t>
            </a:r>
            <a:endParaRPr/>
          </a:p>
          <a:p>
            <a:pPr indent="-228600" lvl="0" marL="457200" marR="0" rtl="0" algn="l">
              <a:lnSpc>
                <a:spcPct val="100000"/>
              </a:lnSpc>
              <a:spcBef>
                <a:spcPts val="0"/>
              </a:spcBef>
              <a:spcAft>
                <a:spcPts val="0"/>
              </a:spcAft>
              <a:buSzPts val="1400"/>
              <a:buNone/>
            </a:pPr>
            <a:r>
              <a:rPr b="0" i="0" lang="en-US" sz="1400" u="none" cap="none" strike="noStrike">
                <a:solidFill>
                  <a:schemeClr val="dk1"/>
                </a:solidFill>
                <a:latin typeface="Calibri"/>
                <a:ea typeface="Calibri"/>
                <a:cs typeface="Calibri"/>
                <a:sym typeface="Calibri"/>
              </a:rPr>
              <a:t>In Thailand, most HW are older women laid off by factories focus group w Thai homeworkers stated that Thai factories do not hire people over forty. </a:t>
            </a:r>
            <a:endParaRPr/>
          </a:p>
          <a:p>
            <a:pPr indent="-228600" lvl="0" marL="457200" marR="0" rtl="0" algn="l">
              <a:lnSpc>
                <a:spcPct val="100000"/>
              </a:lnSpc>
              <a:spcBef>
                <a:spcPts val="0"/>
              </a:spcBef>
              <a:spcAft>
                <a:spcPts val="0"/>
              </a:spcAft>
              <a:buSzPts val="1400"/>
              <a:buNone/>
            </a:pPr>
            <a:r>
              <a:rPr b="0" i="0" lang="en-US" sz="1400" u="none" cap="none" strike="noStrike">
                <a:solidFill>
                  <a:schemeClr val="dk1"/>
                </a:solidFill>
                <a:latin typeface="Calibri"/>
                <a:ea typeface="Calibri"/>
                <a:cs typeface="Calibri"/>
                <a:sym typeface="Calibri"/>
              </a:rPr>
              <a:t>In Indonesia, factory workers are forced to resign at 50.  </a:t>
            </a:r>
            <a:endParaRPr/>
          </a:p>
          <a:p>
            <a:pPr indent="-228600" lvl="0" marL="457200" marR="0" rtl="0" algn="l">
              <a:lnSpc>
                <a:spcPct val="100000"/>
              </a:lnSpc>
              <a:spcBef>
                <a:spcPts val="0"/>
              </a:spcBef>
              <a:spcAft>
                <a:spcPts val="0"/>
              </a:spcAft>
              <a:buSzPts val="1400"/>
              <a:buNone/>
            </a:pPr>
            <a:r>
              <a:t/>
            </a:r>
            <a:endParaRPr b="0" i="0" sz="14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b="0" i="0" sz="14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400" u="none" cap="none" strike="noStrike">
                <a:solidFill>
                  <a:schemeClr val="dk1"/>
                </a:solidFill>
                <a:latin typeface="Calibri"/>
                <a:ea typeface="Calibri"/>
                <a:cs typeface="Calibri"/>
                <a:sym typeface="Calibri"/>
              </a:rPr>
              <a:t>  </a:t>
            </a:r>
            <a:endParaRPr/>
          </a:p>
          <a:p>
            <a:pPr indent="-228600" lvl="0" marL="457200" marR="0" rtl="0" algn="l">
              <a:lnSpc>
                <a:spcPct val="100000"/>
              </a:lnSpc>
              <a:spcBef>
                <a:spcPts val="0"/>
              </a:spcBef>
              <a:spcAft>
                <a:spcPts val="0"/>
              </a:spcAft>
              <a:buSzPts val="1400"/>
              <a:buNone/>
            </a:pPr>
            <a:r>
              <a:t/>
            </a:r>
            <a:endParaRPr sz="1400"/>
          </a:p>
          <a:p>
            <a:pPr indent="-228600" lvl="0" marL="457200" marR="0" rtl="0" algn="l">
              <a:lnSpc>
                <a:spcPct val="100000"/>
              </a:lnSpc>
              <a:spcBef>
                <a:spcPts val="0"/>
              </a:spcBef>
              <a:spcAft>
                <a:spcPts val="0"/>
              </a:spcAft>
              <a:buSzPts val="1400"/>
              <a:buNone/>
            </a:pPr>
            <a:r>
              <a:t/>
            </a:r>
            <a:endParaRPr/>
          </a:p>
        </p:txBody>
      </p:sp>
      <p:sp>
        <p:nvSpPr>
          <p:cNvPr id="209" name="Google Shape;209;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hlinkClick r:id="rId2">
                  <a:extLst>
                    <a:ext uri="{A12FA001-AC4F-418D-AE19-62706E023703}">
                      <ahyp:hlinkClr val="tx"/>
                    </a:ext>
                  </a:extLst>
                </a:hlinkClick>
              </a:rPr>
              <a:t>A 2012 study </a:t>
            </a:r>
            <a:r>
              <a:rPr b="0" i="0" lang="en-US" sz="1200" u="none" cap="none" strike="noStrike">
                <a:solidFill>
                  <a:schemeClr val="dk1"/>
                </a:solidFill>
                <a:latin typeface="Calibri"/>
                <a:ea typeface="Calibri"/>
                <a:cs typeface="Calibri"/>
                <a:sym typeface="Calibri"/>
              </a:rPr>
              <a:t>disaggregated supply chain workers to understand the impact of strategies to realise decent work for employees on other categories of workers. They concluded that if labour rights are only for some, not all workers, the cost of ‘upgrading’ some workers’ terms and conditions of work is borne not by factories or brands, but by other workers who are not covered by audits: informal workers in factories and subcontracted workers in workshops and at home. This is a gender issue: In the textile, garment and footwear sectors, </a:t>
            </a:r>
            <a:r>
              <a:rPr b="0" i="0" lang="en-US" sz="1200" u="sng" cap="none" strike="noStrike">
                <a:solidFill>
                  <a:schemeClr val="dk1"/>
                </a:solidFill>
                <a:latin typeface="Calibri"/>
                <a:ea typeface="Calibri"/>
                <a:cs typeface="Calibri"/>
                <a:sym typeface="Calibri"/>
                <a:hlinkClick r:id="rId3">
                  <a:extLst>
                    <a:ext uri="{A12FA001-AC4F-418D-AE19-62706E023703}">
                      <ahyp:hlinkClr val="tx"/>
                    </a:ext>
                  </a:extLst>
                </a:hlinkClick>
              </a:rPr>
              <a:t>80 percent of the workforce</a:t>
            </a:r>
            <a:r>
              <a:rPr b="0" i="0" lang="en-US" sz="1200" u="none" cap="none" strike="noStrike">
                <a:solidFill>
                  <a:schemeClr val="dk1"/>
                </a:solidFill>
                <a:latin typeface="Calibri"/>
                <a:ea typeface="Calibri"/>
                <a:cs typeface="Calibri"/>
                <a:sym typeface="Calibri"/>
              </a:rPr>
              <a:t> is female and women are always found in the most insecure work: casual work paid by the piece and homework.</a:t>
            </a:r>
            <a:endParaRPr b="0"/>
          </a:p>
          <a:p>
            <a:pPr indent="-228600" lvl="0" marL="457200" marR="0" rtl="0" algn="l">
              <a:lnSpc>
                <a:spcPct val="100000"/>
              </a:lnSpc>
              <a:spcBef>
                <a:spcPts val="0"/>
              </a:spcBef>
              <a:spcAft>
                <a:spcPts val="0"/>
              </a:spcAft>
              <a:buSzPts val="1400"/>
              <a:buNone/>
            </a:pPr>
            <a:br>
              <a:rPr lang="en-US"/>
            </a:br>
            <a:endParaRPr/>
          </a:p>
        </p:txBody>
      </p:sp>
      <p:sp>
        <p:nvSpPr>
          <p:cNvPr id="217" name="Google Shape;217;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Legislation can make it madatory for enterprises to include a provision in their contracts with primary suppliers to keep a register of homeworkers and to require each tier of the chain to do the same.  So it is a cascade effect - each tier require the tier below to comply.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This is the basic structure of the Australian model.</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This is not perfect -  encourage you to read the platform of demands.</a:t>
            </a:r>
            <a:endParaRPr/>
          </a:p>
        </p:txBody>
      </p:sp>
      <p:sp>
        <p:nvSpPr>
          <p:cNvPr id="232" name="Google Shape;232;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Meaningful consultation on every aspect of due diligence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
        <p:nvSpPr>
          <p:cNvPr id="240" name="Google Shape;240;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FE  b 2021 - 12 HW org</a:t>
            </a:r>
            <a:endParaRPr/>
          </a:p>
          <a:p>
            <a:pPr indent="-228600" lvl="0" marL="457200" marR="0" rtl="0" algn="l">
              <a:lnSpc>
                <a:spcPct val="100000"/>
              </a:lnSpc>
              <a:spcBef>
                <a:spcPts val="0"/>
              </a:spcBef>
              <a:spcAft>
                <a:spcPts val="0"/>
              </a:spcAft>
              <a:buSzPts val="1400"/>
              <a:buNone/>
            </a:pPr>
            <a:r>
              <a:rPr lang="en-US"/>
              <a:t>November 2021 – open letter 7 networks across 9 countries </a:t>
            </a:r>
            <a:endParaRPr/>
          </a:p>
          <a:p>
            <a:pPr indent="-228600" lvl="0" marL="457200" marR="0" rtl="0" algn="l">
              <a:lnSpc>
                <a:spcPct val="100000"/>
              </a:lnSpc>
              <a:spcBef>
                <a:spcPts val="0"/>
              </a:spcBef>
              <a:spcAft>
                <a:spcPts val="0"/>
              </a:spcAft>
              <a:buSzPts val="1400"/>
              <a:buNone/>
            </a:pPr>
            <a:r>
              <a:rPr lang="en-US"/>
              <a:t>Two key points (a) all workers in all tiers of the chain – both factory and subcontracted workers (b) access to justice </a:t>
            </a:r>
            <a:endParaRPr/>
          </a:p>
        </p:txBody>
      </p:sp>
      <p:sp>
        <p:nvSpPr>
          <p:cNvPr id="75" name="Google Shape;7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
        <p:nvSpPr>
          <p:cNvPr id="84" name="Google Shape;8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400" u="none" cap="none" strike="noStrike">
                <a:solidFill>
                  <a:schemeClr val="dk1"/>
                </a:solidFill>
                <a:latin typeface="Calibri"/>
                <a:ea typeface="Calibri"/>
                <a:cs typeface="Calibri"/>
                <a:sym typeface="Calibri"/>
              </a:rPr>
              <a:t>Almost 90 percent of workers employed outside factories </a:t>
            </a:r>
            <a:endParaRPr/>
          </a:p>
          <a:p>
            <a:pPr indent="-228600" lvl="0" marL="457200" marR="0" rtl="0" algn="l">
              <a:lnSpc>
                <a:spcPct val="100000"/>
              </a:lnSpc>
              <a:spcBef>
                <a:spcPts val="0"/>
              </a:spcBef>
              <a:spcAft>
                <a:spcPts val="0"/>
              </a:spcAft>
              <a:buSzPts val="1400"/>
              <a:buNone/>
            </a:pPr>
            <a:r>
              <a:rPr b="0" i="0" lang="en-US" sz="1400" u="none" cap="none" strike="noStrike">
                <a:solidFill>
                  <a:schemeClr val="dk1"/>
                </a:solidFill>
                <a:latin typeface="Calibri"/>
                <a:ea typeface="Calibri"/>
                <a:cs typeface="Calibri"/>
                <a:sym typeface="Calibri"/>
              </a:rPr>
              <a:t>A 2019 study by Prof Mark Anner  surveyed 340 garment factories in Delhi and Bengaluru -  </a:t>
            </a:r>
            <a:r>
              <a:rPr b="0" i="0" lang="en-US" sz="1400" u="sng" cap="none" strike="noStrike">
                <a:solidFill>
                  <a:schemeClr val="dk1"/>
                </a:solidFill>
                <a:latin typeface="Calibri"/>
                <a:ea typeface="Calibri"/>
                <a:cs typeface="Calibri"/>
                <a:sym typeface="Calibri"/>
                <a:hlinkClick r:id="rId2">
                  <a:extLst>
                    <a:ext uri="{A12FA001-AC4F-418D-AE19-62706E023703}">
                      <ahyp:hlinkClr val="tx"/>
                    </a:ext>
                  </a:extLst>
                </a:hlinkClick>
              </a:rPr>
              <a:t>58 percent of surveyed factories outsource to homeworkers</a:t>
            </a:r>
            <a:r>
              <a:rPr b="0" i="0" lang="en-US" sz="1200" u="none" cap="none" strike="noStrike">
                <a:solidFill>
                  <a:schemeClr val="dk1"/>
                </a:solidFill>
                <a:latin typeface="Calibri"/>
                <a:ea typeface="Calibri"/>
                <a:cs typeface="Calibri"/>
                <a:sym typeface="Calibri"/>
              </a:rPr>
              <a:t>. </a:t>
            </a:r>
            <a:endParaRPr/>
          </a:p>
        </p:txBody>
      </p:sp>
      <p:sp>
        <p:nvSpPr>
          <p:cNvPr id="107" name="Google Shape;107;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Important to remember that these are pre-covid figures.  We know from AFWA’s extensive surveys  that during covid, significant numbers of workers are being informalized. </a:t>
            </a:r>
            <a:endParaRPr/>
          </a:p>
        </p:txBody>
      </p:sp>
      <p:sp>
        <p:nvSpPr>
          <p:cNvPr id="152" name="Google Shape;152;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What do we mean by informalization of work? </a:t>
            </a:r>
            <a:endParaRPr/>
          </a:p>
        </p:txBody>
      </p:sp>
      <p:sp>
        <p:nvSpPr>
          <p:cNvPr id="171" name="Google Shape;171;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type="tx">
  <p:cSld name="TITLE_AND_BODY">
    <p:spTree>
      <p:nvGrpSpPr>
        <p:cNvPr id="15" name="Shape 15"/>
        <p:cNvGrpSpPr/>
        <p:nvPr/>
      </p:nvGrpSpPr>
      <p:grpSpPr>
        <a:xfrm>
          <a:off x="0" y="0"/>
          <a:ext cx="0" cy="0"/>
          <a:chOff x="0" y="0"/>
          <a:chExt cx="0" cy="0"/>
        </a:xfrm>
      </p:grpSpPr>
      <p:sp>
        <p:nvSpPr>
          <p:cNvPr id="16" name="Google Shape;16;p19"/>
          <p:cNvSpPr txBox="1"/>
          <p:nvPr>
            <p:ph type="title"/>
          </p:nvPr>
        </p:nvSpPr>
        <p:spPr>
          <a:xfrm>
            <a:off x="457200" y="205979"/>
            <a:ext cx="8229600" cy="857250"/>
          </a:xfrm>
          <a:prstGeom prst="rect">
            <a:avLst/>
          </a:prstGeom>
          <a:noFill/>
          <a:ln>
            <a:noFill/>
          </a:ln>
        </p:spPr>
        <p:txBody>
          <a:bodyPr anchorCtr="0" anchor="t" bIns="45700" lIns="0" spcFirstLastPara="1" rIns="0" wrap="square" tIns="4570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9"/>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8" name="Google Shape;18;p1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9" name="Shape 19"/>
        <p:cNvGrpSpPr/>
        <p:nvPr/>
      </p:nvGrpSpPr>
      <p:grpSpPr>
        <a:xfrm>
          <a:off x="0" y="0"/>
          <a:ext cx="0" cy="0"/>
          <a:chOff x="0" y="0"/>
          <a:chExt cx="0" cy="0"/>
        </a:xfrm>
      </p:grpSpPr>
      <p:sp>
        <p:nvSpPr>
          <p:cNvPr id="20" name="Google Shape;20;p20"/>
          <p:cNvSpPr txBox="1"/>
          <p:nvPr>
            <p:ph type="title"/>
          </p:nvPr>
        </p:nvSpPr>
        <p:spPr>
          <a:xfrm>
            <a:off x="457200" y="205978"/>
            <a:ext cx="8302896" cy="595436"/>
          </a:xfrm>
          <a:prstGeom prst="rect">
            <a:avLst/>
          </a:prstGeom>
          <a:noFill/>
          <a:ln>
            <a:noFill/>
          </a:ln>
        </p:spPr>
        <p:txBody>
          <a:bodyPr anchorCtr="0" anchor="t" bIns="45700" lIns="0" spcFirstLastPara="1" rIns="0" wrap="square" tIns="45700">
            <a:noAutofit/>
          </a:bodyPr>
          <a:lstStyle>
            <a:lvl1pPr lvl="0" algn="l">
              <a:lnSpc>
                <a:spcPct val="100000"/>
              </a:lnSpc>
              <a:spcBef>
                <a:spcPts val="0"/>
              </a:spcBef>
              <a:spcAft>
                <a:spcPts val="0"/>
              </a:spcAft>
              <a:buClr>
                <a:srgbClr val="FF681E"/>
              </a:buClr>
              <a:buSzPts val="2800"/>
              <a:buFont typeface="Arial"/>
              <a:buNone/>
              <a:defRPr b="1" sz="2800">
                <a:solidFill>
                  <a:srgbClr val="FF681E"/>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1" name="Google Shape;21;p20"/>
          <p:cNvCxnSpPr/>
          <p:nvPr/>
        </p:nvCxnSpPr>
        <p:spPr>
          <a:xfrm>
            <a:off x="448897" y="4594623"/>
            <a:ext cx="7348903" cy="0"/>
          </a:xfrm>
          <a:prstGeom prst="straightConnector1">
            <a:avLst/>
          </a:prstGeom>
          <a:noFill/>
          <a:ln cap="flat" cmpd="sng" w="9525">
            <a:solidFill>
              <a:srgbClr val="7F7F7F"/>
            </a:solidFill>
            <a:prstDash val="solid"/>
            <a:round/>
            <a:headEnd len="sm" w="sm" type="none"/>
            <a:tailEnd len="sm" w="sm" type="none"/>
          </a:ln>
        </p:spPr>
      </p:cxnSp>
      <p:sp>
        <p:nvSpPr>
          <p:cNvPr id="22" name="Google Shape;22;p20"/>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lvl1pPr indent="-228600" lvl="0" marL="457200" algn="l">
              <a:lnSpc>
                <a:spcPct val="100000"/>
              </a:lnSpc>
              <a:spcBef>
                <a:spcPts val="180"/>
              </a:spcBef>
              <a:spcAft>
                <a:spcPts val="0"/>
              </a:spcAft>
              <a:buClr>
                <a:schemeClr val="dk1"/>
              </a:buClr>
              <a:buSzPts val="900"/>
              <a:buNone/>
              <a:defRPr b="0" sz="900" cap="none"/>
            </a:lvl1pPr>
            <a:lvl2pPr indent="-228600" lvl="1" marL="914400" algn="l">
              <a:lnSpc>
                <a:spcPct val="100000"/>
              </a:lnSpc>
              <a:spcBef>
                <a:spcPts val="560"/>
              </a:spcBef>
              <a:spcAft>
                <a:spcPts val="0"/>
              </a:spcAft>
              <a:buClr>
                <a:schemeClr val="dk1"/>
              </a:buClr>
              <a:buSzPts val="2800"/>
              <a:buNone/>
              <a:defRPr/>
            </a:lvl2pPr>
            <a:lvl3pPr indent="-228600" lvl="2" marL="1371600" algn="l">
              <a:lnSpc>
                <a:spcPct val="100000"/>
              </a:lnSpc>
              <a:spcBef>
                <a:spcPts val="480"/>
              </a:spcBef>
              <a:spcAft>
                <a:spcPts val="0"/>
              </a:spcAft>
              <a:buClr>
                <a:schemeClr val="dk1"/>
              </a:buClr>
              <a:buSzPts val="2400"/>
              <a:buNone/>
              <a:defRPr/>
            </a:lvl3pPr>
            <a:lvl4pPr indent="-228600" lvl="3" marL="1828800" algn="l">
              <a:lnSpc>
                <a:spcPct val="100000"/>
              </a:lnSpc>
              <a:spcBef>
                <a:spcPts val="400"/>
              </a:spcBef>
              <a:spcAft>
                <a:spcPts val="0"/>
              </a:spcAft>
              <a:buClr>
                <a:schemeClr val="dk1"/>
              </a:buClr>
              <a:buSzPts val="2000"/>
              <a:buNone/>
              <a:defRPr/>
            </a:lvl4pPr>
            <a:lvl5pPr indent="-228600" lvl="4" marL="2286000" algn="l">
              <a:lnSpc>
                <a:spcPct val="100000"/>
              </a:lnSpc>
              <a:spcBef>
                <a:spcPts val="400"/>
              </a:spcBef>
              <a:spcAft>
                <a:spcPts val="0"/>
              </a:spcAft>
              <a:buClr>
                <a:schemeClr val="dk1"/>
              </a:buClr>
              <a:buSzPts val="20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23" name="Google Shape;23;p20"/>
          <p:cNvPicPr preferRelativeResize="0"/>
          <p:nvPr/>
        </p:nvPicPr>
        <p:blipFill rotWithShape="1">
          <a:blip r:embed="rId2">
            <a:alphaModFix/>
          </a:blip>
          <a:srcRect b="0" l="0" r="0" t="0"/>
          <a:stretch/>
        </p:blipFill>
        <p:spPr>
          <a:xfrm>
            <a:off x="7797800" y="4197490"/>
            <a:ext cx="960737" cy="684611"/>
          </a:xfrm>
          <a:prstGeom prst="rect">
            <a:avLst/>
          </a:prstGeom>
          <a:noFill/>
          <a:ln>
            <a:noFill/>
          </a:ln>
        </p:spPr>
      </p:pic>
      <p:sp>
        <p:nvSpPr>
          <p:cNvPr id="24" name="Google Shape;24;p20"/>
          <p:cNvSpPr txBox="1"/>
          <p:nvPr>
            <p:ph idx="2" type="body"/>
          </p:nvPr>
        </p:nvSpPr>
        <p:spPr>
          <a:xfrm>
            <a:off x="457200" y="1200151"/>
            <a:ext cx="4038600" cy="2770716"/>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5" name="Google Shape;25;p20"/>
          <p:cNvSpPr txBox="1"/>
          <p:nvPr>
            <p:ph idx="3" type="body"/>
          </p:nvPr>
        </p:nvSpPr>
        <p:spPr>
          <a:xfrm>
            <a:off x="4648200" y="1200151"/>
            <a:ext cx="4038600" cy="2770716"/>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6" name="Shape 26"/>
        <p:cNvGrpSpPr/>
        <p:nvPr/>
      </p:nvGrpSpPr>
      <p:grpSpPr>
        <a:xfrm>
          <a:off x="0" y="0"/>
          <a:ext cx="0" cy="0"/>
          <a:chOff x="0" y="0"/>
          <a:chExt cx="0" cy="0"/>
        </a:xfrm>
      </p:grpSpPr>
      <p:sp>
        <p:nvSpPr>
          <p:cNvPr id="27" name="Google Shape;27;p21"/>
          <p:cNvSpPr txBox="1"/>
          <p:nvPr>
            <p:ph type="title"/>
          </p:nvPr>
        </p:nvSpPr>
        <p:spPr>
          <a:xfrm>
            <a:off x="457199" y="205978"/>
            <a:ext cx="8302897" cy="595436"/>
          </a:xfrm>
          <a:prstGeom prst="rect">
            <a:avLst/>
          </a:prstGeom>
          <a:noFill/>
          <a:ln>
            <a:noFill/>
          </a:ln>
        </p:spPr>
        <p:txBody>
          <a:bodyPr anchorCtr="0" anchor="t" bIns="45700" lIns="0" spcFirstLastPara="1" rIns="0" wrap="square" tIns="45700">
            <a:noAutofit/>
          </a:bodyPr>
          <a:lstStyle>
            <a:lvl1pPr lvl="0" algn="l">
              <a:lnSpc>
                <a:spcPct val="100000"/>
              </a:lnSpc>
              <a:spcBef>
                <a:spcPts val="0"/>
              </a:spcBef>
              <a:spcAft>
                <a:spcPts val="0"/>
              </a:spcAft>
              <a:buClr>
                <a:srgbClr val="FF681E"/>
              </a:buClr>
              <a:buSzPts val="2800"/>
              <a:buFont typeface="Arial"/>
              <a:buNone/>
              <a:defRPr b="1" sz="2800">
                <a:solidFill>
                  <a:srgbClr val="FF681E"/>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 type="body"/>
          </p:nvPr>
        </p:nvSpPr>
        <p:spPr>
          <a:xfrm>
            <a:off x="457199" y="1200151"/>
            <a:ext cx="8302897" cy="2961441"/>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a:solidFill>
                  <a:schemeClr val="dk1"/>
                </a:solidFill>
                <a:latin typeface="Arial"/>
                <a:ea typeface="Arial"/>
                <a:cs typeface="Arial"/>
                <a:sym typeface="Arial"/>
              </a:defRPr>
            </a:lvl1pPr>
            <a:lvl2pPr indent="-406400" lvl="1" marL="914400" algn="l">
              <a:lnSpc>
                <a:spcPct val="100000"/>
              </a:lnSpc>
              <a:spcBef>
                <a:spcPts val="560"/>
              </a:spcBef>
              <a:spcAft>
                <a:spcPts val="0"/>
              </a:spcAft>
              <a:buClr>
                <a:schemeClr val="dk1"/>
              </a:buClr>
              <a:buSzPts val="2800"/>
              <a:buChar char="–"/>
              <a:defRPr>
                <a:latin typeface="Arial"/>
                <a:ea typeface="Arial"/>
                <a:cs typeface="Arial"/>
                <a:sym typeface="Arial"/>
              </a:defRPr>
            </a:lvl2pPr>
            <a:lvl3pPr indent="-381000" lvl="2" marL="1371600" algn="l">
              <a:lnSpc>
                <a:spcPct val="100000"/>
              </a:lnSpc>
              <a:spcBef>
                <a:spcPts val="480"/>
              </a:spcBef>
              <a:spcAft>
                <a:spcPts val="0"/>
              </a:spcAft>
              <a:buClr>
                <a:schemeClr val="dk1"/>
              </a:buClr>
              <a:buSzPts val="2400"/>
              <a:buChar char="•"/>
              <a:defRPr>
                <a:latin typeface="Arial"/>
                <a:ea typeface="Arial"/>
                <a:cs typeface="Arial"/>
                <a:sym typeface="Arial"/>
              </a:defRPr>
            </a:lvl3pPr>
            <a:lvl4pPr indent="-355600" lvl="3" marL="1828800" algn="l">
              <a:lnSpc>
                <a:spcPct val="100000"/>
              </a:lnSpc>
              <a:spcBef>
                <a:spcPts val="400"/>
              </a:spcBef>
              <a:spcAft>
                <a:spcPts val="0"/>
              </a:spcAft>
              <a:buClr>
                <a:schemeClr val="dk1"/>
              </a:buClr>
              <a:buSzPts val="2000"/>
              <a:buChar char="–"/>
              <a:defRPr>
                <a:latin typeface="Arial"/>
                <a:ea typeface="Arial"/>
                <a:cs typeface="Arial"/>
                <a:sym typeface="Arial"/>
              </a:defRPr>
            </a:lvl4pPr>
            <a:lvl5pPr indent="-355600" lvl="4" marL="2286000" algn="l">
              <a:lnSpc>
                <a:spcPct val="100000"/>
              </a:lnSpc>
              <a:spcBef>
                <a:spcPts val="400"/>
              </a:spcBef>
              <a:spcAft>
                <a:spcPts val="0"/>
              </a:spcAft>
              <a:buClr>
                <a:schemeClr val="dk1"/>
              </a:buClr>
              <a:buSzPts val="2000"/>
              <a:buChar char="»"/>
              <a:defRPr>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9" name="Google Shape;29;p21"/>
          <p:cNvCxnSpPr/>
          <p:nvPr/>
        </p:nvCxnSpPr>
        <p:spPr>
          <a:xfrm>
            <a:off x="448897" y="4594623"/>
            <a:ext cx="7348903" cy="0"/>
          </a:xfrm>
          <a:prstGeom prst="straightConnector1">
            <a:avLst/>
          </a:prstGeom>
          <a:noFill/>
          <a:ln cap="flat" cmpd="sng" w="9525">
            <a:solidFill>
              <a:srgbClr val="7F7F7F"/>
            </a:solidFill>
            <a:prstDash val="solid"/>
            <a:round/>
            <a:headEnd len="sm" w="sm" type="none"/>
            <a:tailEnd len="sm" w="sm" type="none"/>
          </a:ln>
        </p:spPr>
      </p:cxnSp>
      <p:sp>
        <p:nvSpPr>
          <p:cNvPr id="30" name="Google Shape;30;p21"/>
          <p:cNvSpPr txBox="1"/>
          <p:nvPr>
            <p:ph idx="2"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lvl1pPr indent="-228600" lvl="0" marL="457200" algn="l">
              <a:lnSpc>
                <a:spcPct val="100000"/>
              </a:lnSpc>
              <a:spcBef>
                <a:spcPts val="180"/>
              </a:spcBef>
              <a:spcAft>
                <a:spcPts val="0"/>
              </a:spcAft>
              <a:buClr>
                <a:schemeClr val="dk1"/>
              </a:buClr>
              <a:buSzPts val="900"/>
              <a:buNone/>
              <a:defRPr b="0" sz="900" cap="none"/>
            </a:lvl1pPr>
            <a:lvl2pPr indent="-228600" lvl="1" marL="914400" algn="l">
              <a:lnSpc>
                <a:spcPct val="100000"/>
              </a:lnSpc>
              <a:spcBef>
                <a:spcPts val="560"/>
              </a:spcBef>
              <a:spcAft>
                <a:spcPts val="0"/>
              </a:spcAft>
              <a:buClr>
                <a:schemeClr val="dk1"/>
              </a:buClr>
              <a:buSzPts val="2800"/>
              <a:buNone/>
              <a:defRPr/>
            </a:lvl2pPr>
            <a:lvl3pPr indent="-228600" lvl="2" marL="1371600" algn="l">
              <a:lnSpc>
                <a:spcPct val="100000"/>
              </a:lnSpc>
              <a:spcBef>
                <a:spcPts val="480"/>
              </a:spcBef>
              <a:spcAft>
                <a:spcPts val="0"/>
              </a:spcAft>
              <a:buClr>
                <a:schemeClr val="dk1"/>
              </a:buClr>
              <a:buSzPts val="2400"/>
              <a:buNone/>
              <a:defRPr/>
            </a:lvl3pPr>
            <a:lvl4pPr indent="-228600" lvl="3" marL="1828800" algn="l">
              <a:lnSpc>
                <a:spcPct val="100000"/>
              </a:lnSpc>
              <a:spcBef>
                <a:spcPts val="400"/>
              </a:spcBef>
              <a:spcAft>
                <a:spcPts val="0"/>
              </a:spcAft>
              <a:buClr>
                <a:schemeClr val="dk1"/>
              </a:buClr>
              <a:buSzPts val="2000"/>
              <a:buNone/>
              <a:defRPr/>
            </a:lvl4pPr>
            <a:lvl5pPr indent="-228600" lvl="4" marL="2286000" algn="l">
              <a:lnSpc>
                <a:spcPct val="100000"/>
              </a:lnSpc>
              <a:spcBef>
                <a:spcPts val="400"/>
              </a:spcBef>
              <a:spcAft>
                <a:spcPts val="0"/>
              </a:spcAft>
              <a:buClr>
                <a:schemeClr val="dk1"/>
              </a:buClr>
              <a:buSzPts val="20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31" name="Google Shape;31;p21"/>
          <p:cNvPicPr preferRelativeResize="0"/>
          <p:nvPr/>
        </p:nvPicPr>
        <p:blipFill rotWithShape="1">
          <a:blip r:embed="rId2">
            <a:alphaModFix/>
          </a:blip>
          <a:srcRect b="0" l="0" r="0" t="0"/>
          <a:stretch/>
        </p:blipFill>
        <p:spPr>
          <a:xfrm>
            <a:off x="7797800" y="4197490"/>
            <a:ext cx="960737" cy="68461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32" name="Shape 32"/>
        <p:cNvGrpSpPr/>
        <p:nvPr/>
      </p:nvGrpSpPr>
      <p:grpSpPr>
        <a:xfrm>
          <a:off x="0" y="0"/>
          <a:ext cx="0" cy="0"/>
          <a:chOff x="0" y="0"/>
          <a:chExt cx="0" cy="0"/>
        </a:xfrm>
      </p:grpSpPr>
      <p:cxnSp>
        <p:nvCxnSpPr>
          <p:cNvPr id="33" name="Google Shape;33;p22"/>
          <p:cNvCxnSpPr/>
          <p:nvPr/>
        </p:nvCxnSpPr>
        <p:spPr>
          <a:xfrm>
            <a:off x="448897" y="4594623"/>
            <a:ext cx="7348903" cy="0"/>
          </a:xfrm>
          <a:prstGeom prst="straightConnector1">
            <a:avLst/>
          </a:prstGeom>
          <a:noFill/>
          <a:ln cap="flat" cmpd="sng" w="9525">
            <a:solidFill>
              <a:srgbClr val="7F7F7F"/>
            </a:solidFill>
            <a:prstDash val="solid"/>
            <a:round/>
            <a:headEnd len="sm" w="sm" type="none"/>
            <a:tailEnd len="sm" w="sm" type="none"/>
          </a:ln>
        </p:spPr>
      </p:cxnSp>
      <p:sp>
        <p:nvSpPr>
          <p:cNvPr id="34" name="Google Shape;34;p22"/>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lvl1pPr indent="-228600" lvl="0" marL="457200" algn="l">
              <a:lnSpc>
                <a:spcPct val="100000"/>
              </a:lnSpc>
              <a:spcBef>
                <a:spcPts val="180"/>
              </a:spcBef>
              <a:spcAft>
                <a:spcPts val="0"/>
              </a:spcAft>
              <a:buClr>
                <a:schemeClr val="dk1"/>
              </a:buClr>
              <a:buSzPts val="900"/>
              <a:buNone/>
              <a:defRPr b="0" sz="900" cap="none"/>
            </a:lvl1pPr>
            <a:lvl2pPr indent="-228600" lvl="1" marL="914400" algn="l">
              <a:lnSpc>
                <a:spcPct val="100000"/>
              </a:lnSpc>
              <a:spcBef>
                <a:spcPts val="560"/>
              </a:spcBef>
              <a:spcAft>
                <a:spcPts val="0"/>
              </a:spcAft>
              <a:buClr>
                <a:schemeClr val="dk1"/>
              </a:buClr>
              <a:buSzPts val="2800"/>
              <a:buNone/>
              <a:defRPr/>
            </a:lvl2pPr>
            <a:lvl3pPr indent="-228600" lvl="2" marL="1371600" algn="l">
              <a:lnSpc>
                <a:spcPct val="100000"/>
              </a:lnSpc>
              <a:spcBef>
                <a:spcPts val="480"/>
              </a:spcBef>
              <a:spcAft>
                <a:spcPts val="0"/>
              </a:spcAft>
              <a:buClr>
                <a:schemeClr val="dk1"/>
              </a:buClr>
              <a:buSzPts val="2400"/>
              <a:buNone/>
              <a:defRPr/>
            </a:lvl3pPr>
            <a:lvl4pPr indent="-228600" lvl="3" marL="1828800" algn="l">
              <a:lnSpc>
                <a:spcPct val="100000"/>
              </a:lnSpc>
              <a:spcBef>
                <a:spcPts val="400"/>
              </a:spcBef>
              <a:spcAft>
                <a:spcPts val="0"/>
              </a:spcAft>
              <a:buClr>
                <a:schemeClr val="dk1"/>
              </a:buClr>
              <a:buSzPts val="2000"/>
              <a:buNone/>
              <a:defRPr/>
            </a:lvl4pPr>
            <a:lvl5pPr indent="-228600" lvl="4" marL="2286000" algn="l">
              <a:lnSpc>
                <a:spcPct val="100000"/>
              </a:lnSpc>
              <a:spcBef>
                <a:spcPts val="400"/>
              </a:spcBef>
              <a:spcAft>
                <a:spcPts val="0"/>
              </a:spcAft>
              <a:buClr>
                <a:schemeClr val="dk1"/>
              </a:buClr>
              <a:buSzPts val="20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 name="Google Shape;35;p22"/>
          <p:cNvSpPr txBox="1"/>
          <p:nvPr>
            <p:ph type="ctrTitle"/>
          </p:nvPr>
        </p:nvSpPr>
        <p:spPr>
          <a:xfrm>
            <a:off x="448897" y="897467"/>
            <a:ext cx="8009303" cy="1600200"/>
          </a:xfrm>
          <a:prstGeom prst="rect">
            <a:avLst/>
          </a:prstGeom>
          <a:noFill/>
          <a:ln>
            <a:noFill/>
          </a:ln>
        </p:spPr>
        <p:txBody>
          <a:bodyPr anchorCtr="0" anchor="t" bIns="45700" lIns="0" spcFirstLastPara="1" rIns="0" wrap="square" tIns="45700">
            <a:noAutofit/>
          </a:bodyPr>
          <a:lstStyle>
            <a:lvl1pPr lvl="0" algn="l">
              <a:lnSpc>
                <a:spcPct val="100000"/>
              </a:lnSpc>
              <a:spcBef>
                <a:spcPts val="0"/>
              </a:spcBef>
              <a:spcAft>
                <a:spcPts val="0"/>
              </a:spcAft>
              <a:buClr>
                <a:srgbClr val="FF681E"/>
              </a:buClr>
              <a:buSzPts val="4800"/>
              <a:buFont typeface="Arial"/>
              <a:buNone/>
              <a:defRPr sz="4800">
                <a:solidFill>
                  <a:srgbClr val="FF681E"/>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2"/>
          <p:cNvSpPr txBox="1"/>
          <p:nvPr>
            <p:ph idx="2" type="subTitle"/>
          </p:nvPr>
        </p:nvSpPr>
        <p:spPr>
          <a:xfrm>
            <a:off x="448897" y="2672727"/>
            <a:ext cx="8009303" cy="1205009"/>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chemeClr val="accent2"/>
              </a:buClr>
              <a:buSzPts val="3200"/>
              <a:buNone/>
              <a:defRPr>
                <a:solidFill>
                  <a:schemeClr val="accent2"/>
                </a:solidFill>
                <a:latin typeface="Arial"/>
                <a:ea typeface="Arial"/>
                <a:cs typeface="Arial"/>
                <a:sym typeface="Aria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37" name="Google Shape;37;p22"/>
          <p:cNvPicPr preferRelativeResize="0"/>
          <p:nvPr/>
        </p:nvPicPr>
        <p:blipFill rotWithShape="1">
          <a:blip r:embed="rId2">
            <a:alphaModFix/>
          </a:blip>
          <a:srcRect b="0" l="0" r="0" t="0"/>
          <a:stretch/>
        </p:blipFill>
        <p:spPr>
          <a:xfrm>
            <a:off x="7797800" y="4197490"/>
            <a:ext cx="960737" cy="68461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chemeClr val="accent2"/>
        </a:solidFill>
      </p:bgPr>
    </p:bg>
    <p:spTree>
      <p:nvGrpSpPr>
        <p:cNvPr id="38" name="Shape 38"/>
        <p:cNvGrpSpPr/>
        <p:nvPr/>
      </p:nvGrpSpPr>
      <p:grpSpPr>
        <a:xfrm>
          <a:off x="0" y="0"/>
          <a:ext cx="0" cy="0"/>
          <a:chOff x="0" y="0"/>
          <a:chExt cx="0" cy="0"/>
        </a:xfrm>
      </p:grpSpPr>
      <p:cxnSp>
        <p:nvCxnSpPr>
          <p:cNvPr id="39" name="Google Shape;39;p23"/>
          <p:cNvCxnSpPr/>
          <p:nvPr/>
        </p:nvCxnSpPr>
        <p:spPr>
          <a:xfrm>
            <a:off x="448897" y="4594623"/>
            <a:ext cx="7348903" cy="0"/>
          </a:xfrm>
          <a:prstGeom prst="straightConnector1">
            <a:avLst/>
          </a:prstGeom>
          <a:noFill/>
          <a:ln cap="flat" cmpd="sng" w="9525">
            <a:solidFill>
              <a:schemeClr val="lt1"/>
            </a:solidFill>
            <a:prstDash val="solid"/>
            <a:round/>
            <a:headEnd len="sm" w="sm" type="none"/>
            <a:tailEnd len="sm" w="sm" type="none"/>
          </a:ln>
        </p:spPr>
      </p:cxnSp>
      <p:sp>
        <p:nvSpPr>
          <p:cNvPr id="40" name="Google Shape;40;p23"/>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lvl1pPr indent="-228600" lvl="0" marL="457200" algn="l">
              <a:lnSpc>
                <a:spcPct val="100000"/>
              </a:lnSpc>
              <a:spcBef>
                <a:spcPts val="180"/>
              </a:spcBef>
              <a:spcAft>
                <a:spcPts val="0"/>
              </a:spcAft>
              <a:buClr>
                <a:schemeClr val="lt1"/>
              </a:buClr>
              <a:buSzPts val="900"/>
              <a:buNone/>
              <a:defRPr b="0" sz="900" cap="none">
                <a:solidFill>
                  <a:schemeClr val="lt1"/>
                </a:solidFill>
              </a:defRPr>
            </a:lvl1pPr>
            <a:lvl2pPr indent="-228600" lvl="1" marL="914400" algn="l">
              <a:lnSpc>
                <a:spcPct val="100000"/>
              </a:lnSpc>
              <a:spcBef>
                <a:spcPts val="560"/>
              </a:spcBef>
              <a:spcAft>
                <a:spcPts val="0"/>
              </a:spcAft>
              <a:buClr>
                <a:schemeClr val="dk1"/>
              </a:buClr>
              <a:buSzPts val="2800"/>
              <a:buNone/>
              <a:defRPr/>
            </a:lvl2pPr>
            <a:lvl3pPr indent="-228600" lvl="2" marL="1371600" algn="l">
              <a:lnSpc>
                <a:spcPct val="100000"/>
              </a:lnSpc>
              <a:spcBef>
                <a:spcPts val="480"/>
              </a:spcBef>
              <a:spcAft>
                <a:spcPts val="0"/>
              </a:spcAft>
              <a:buClr>
                <a:schemeClr val="dk1"/>
              </a:buClr>
              <a:buSzPts val="2400"/>
              <a:buNone/>
              <a:defRPr/>
            </a:lvl3pPr>
            <a:lvl4pPr indent="-228600" lvl="3" marL="1828800" algn="l">
              <a:lnSpc>
                <a:spcPct val="100000"/>
              </a:lnSpc>
              <a:spcBef>
                <a:spcPts val="400"/>
              </a:spcBef>
              <a:spcAft>
                <a:spcPts val="0"/>
              </a:spcAft>
              <a:buClr>
                <a:schemeClr val="dk1"/>
              </a:buClr>
              <a:buSzPts val="2000"/>
              <a:buNone/>
              <a:defRPr/>
            </a:lvl4pPr>
            <a:lvl5pPr indent="-228600" lvl="4" marL="2286000" algn="l">
              <a:lnSpc>
                <a:spcPct val="100000"/>
              </a:lnSpc>
              <a:spcBef>
                <a:spcPts val="400"/>
              </a:spcBef>
              <a:spcAft>
                <a:spcPts val="0"/>
              </a:spcAft>
              <a:buClr>
                <a:schemeClr val="dk1"/>
              </a:buClr>
              <a:buSzPts val="20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1" name="Google Shape;41;p23"/>
          <p:cNvSpPr txBox="1"/>
          <p:nvPr>
            <p:ph type="title"/>
          </p:nvPr>
        </p:nvSpPr>
        <p:spPr>
          <a:xfrm>
            <a:off x="448897" y="205978"/>
            <a:ext cx="8311199" cy="595436"/>
          </a:xfrm>
          <a:prstGeom prst="rect">
            <a:avLst/>
          </a:prstGeom>
          <a:noFill/>
          <a:ln>
            <a:noFill/>
          </a:ln>
        </p:spPr>
        <p:txBody>
          <a:bodyPr anchorCtr="0" anchor="t" bIns="45700" lIns="0" spcFirstLastPara="1" rIns="0" wrap="square" tIns="45700">
            <a:noAutofit/>
          </a:bodyPr>
          <a:lstStyle>
            <a:lvl1pPr lvl="0" algn="l">
              <a:lnSpc>
                <a:spcPct val="100000"/>
              </a:lnSpc>
              <a:spcBef>
                <a:spcPts val="0"/>
              </a:spcBef>
              <a:spcAft>
                <a:spcPts val="0"/>
              </a:spcAft>
              <a:buClr>
                <a:schemeClr val="lt1"/>
              </a:buClr>
              <a:buSzPts val="2800"/>
              <a:buFont typeface="Arial"/>
              <a:buNone/>
              <a:defRPr b="1" sz="2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2" name="Google Shape;42;p23"/>
          <p:cNvPicPr preferRelativeResize="0"/>
          <p:nvPr/>
        </p:nvPicPr>
        <p:blipFill rotWithShape="1">
          <a:blip r:embed="rId2">
            <a:alphaModFix/>
          </a:blip>
          <a:srcRect b="0" l="0" r="0" t="0"/>
          <a:stretch/>
        </p:blipFill>
        <p:spPr>
          <a:xfrm>
            <a:off x="7798120" y="4197490"/>
            <a:ext cx="960097" cy="68461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solidFill>
          <a:schemeClr val="accent2"/>
        </a:solidFill>
      </p:bgPr>
    </p:bg>
    <p:spTree>
      <p:nvGrpSpPr>
        <p:cNvPr id="43" name="Shape 43"/>
        <p:cNvGrpSpPr/>
        <p:nvPr/>
      </p:nvGrpSpPr>
      <p:grpSpPr>
        <a:xfrm>
          <a:off x="0" y="0"/>
          <a:ext cx="0" cy="0"/>
          <a:chOff x="0" y="0"/>
          <a:chExt cx="0" cy="0"/>
        </a:xfrm>
      </p:grpSpPr>
      <p:cxnSp>
        <p:nvCxnSpPr>
          <p:cNvPr id="44" name="Google Shape;44;p24"/>
          <p:cNvCxnSpPr/>
          <p:nvPr/>
        </p:nvCxnSpPr>
        <p:spPr>
          <a:xfrm>
            <a:off x="448897" y="4594623"/>
            <a:ext cx="7348903" cy="0"/>
          </a:xfrm>
          <a:prstGeom prst="straightConnector1">
            <a:avLst/>
          </a:prstGeom>
          <a:noFill/>
          <a:ln cap="flat" cmpd="sng" w="9525">
            <a:solidFill>
              <a:schemeClr val="lt1"/>
            </a:solidFill>
            <a:prstDash val="solid"/>
            <a:round/>
            <a:headEnd len="sm" w="sm" type="none"/>
            <a:tailEnd len="sm" w="sm" type="none"/>
          </a:ln>
        </p:spPr>
      </p:cxnSp>
      <p:sp>
        <p:nvSpPr>
          <p:cNvPr id="45" name="Google Shape;45;p24"/>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lvl1pPr indent="-228600" lvl="0" marL="457200" algn="l">
              <a:lnSpc>
                <a:spcPct val="100000"/>
              </a:lnSpc>
              <a:spcBef>
                <a:spcPts val="180"/>
              </a:spcBef>
              <a:spcAft>
                <a:spcPts val="0"/>
              </a:spcAft>
              <a:buClr>
                <a:schemeClr val="lt1"/>
              </a:buClr>
              <a:buSzPts val="900"/>
              <a:buNone/>
              <a:defRPr b="0" sz="900" cap="none">
                <a:solidFill>
                  <a:schemeClr val="lt1"/>
                </a:solidFill>
              </a:defRPr>
            </a:lvl1pPr>
            <a:lvl2pPr indent="-228600" lvl="1" marL="914400" algn="l">
              <a:lnSpc>
                <a:spcPct val="100000"/>
              </a:lnSpc>
              <a:spcBef>
                <a:spcPts val="560"/>
              </a:spcBef>
              <a:spcAft>
                <a:spcPts val="0"/>
              </a:spcAft>
              <a:buClr>
                <a:schemeClr val="dk1"/>
              </a:buClr>
              <a:buSzPts val="2800"/>
              <a:buNone/>
              <a:defRPr/>
            </a:lvl2pPr>
            <a:lvl3pPr indent="-228600" lvl="2" marL="1371600" algn="l">
              <a:lnSpc>
                <a:spcPct val="100000"/>
              </a:lnSpc>
              <a:spcBef>
                <a:spcPts val="480"/>
              </a:spcBef>
              <a:spcAft>
                <a:spcPts val="0"/>
              </a:spcAft>
              <a:buClr>
                <a:schemeClr val="dk1"/>
              </a:buClr>
              <a:buSzPts val="2400"/>
              <a:buNone/>
              <a:defRPr/>
            </a:lvl3pPr>
            <a:lvl4pPr indent="-228600" lvl="3" marL="1828800" algn="l">
              <a:lnSpc>
                <a:spcPct val="100000"/>
              </a:lnSpc>
              <a:spcBef>
                <a:spcPts val="400"/>
              </a:spcBef>
              <a:spcAft>
                <a:spcPts val="0"/>
              </a:spcAft>
              <a:buClr>
                <a:schemeClr val="dk1"/>
              </a:buClr>
              <a:buSzPts val="2000"/>
              <a:buNone/>
              <a:defRPr/>
            </a:lvl4pPr>
            <a:lvl5pPr indent="-228600" lvl="4" marL="2286000" algn="l">
              <a:lnSpc>
                <a:spcPct val="100000"/>
              </a:lnSpc>
              <a:spcBef>
                <a:spcPts val="400"/>
              </a:spcBef>
              <a:spcAft>
                <a:spcPts val="0"/>
              </a:spcAft>
              <a:buClr>
                <a:schemeClr val="dk1"/>
              </a:buClr>
              <a:buSzPts val="20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6" name="Google Shape;46;p24"/>
          <p:cNvSpPr txBox="1"/>
          <p:nvPr>
            <p:ph type="title"/>
          </p:nvPr>
        </p:nvSpPr>
        <p:spPr>
          <a:xfrm>
            <a:off x="448897" y="205978"/>
            <a:ext cx="8311199" cy="595436"/>
          </a:xfrm>
          <a:prstGeom prst="rect">
            <a:avLst/>
          </a:prstGeom>
          <a:noFill/>
          <a:ln>
            <a:noFill/>
          </a:ln>
        </p:spPr>
        <p:txBody>
          <a:bodyPr anchorCtr="0" anchor="t" bIns="45700" lIns="0" spcFirstLastPara="1" rIns="0" wrap="square" tIns="45700">
            <a:noAutofit/>
          </a:bodyPr>
          <a:lstStyle>
            <a:lvl1pPr lvl="0" algn="l">
              <a:lnSpc>
                <a:spcPct val="100000"/>
              </a:lnSpc>
              <a:spcBef>
                <a:spcPts val="0"/>
              </a:spcBef>
              <a:spcAft>
                <a:spcPts val="0"/>
              </a:spcAft>
              <a:buClr>
                <a:schemeClr val="lt1"/>
              </a:buClr>
              <a:buSzPts val="2800"/>
              <a:buFont typeface="Arial"/>
              <a:buNone/>
              <a:defRPr b="1" sz="2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2" type="body"/>
          </p:nvPr>
        </p:nvSpPr>
        <p:spPr>
          <a:xfrm>
            <a:off x="457200" y="1200151"/>
            <a:ext cx="4038600" cy="2770716"/>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lt1"/>
              </a:buClr>
              <a:buSzPts val="2800"/>
              <a:buChar char="•"/>
              <a:defRPr sz="2800">
                <a:solidFill>
                  <a:schemeClr val="lt1"/>
                </a:solidFill>
              </a:defRPr>
            </a:lvl1pPr>
            <a:lvl2pPr indent="-381000" lvl="1" marL="914400" algn="l">
              <a:lnSpc>
                <a:spcPct val="100000"/>
              </a:lnSpc>
              <a:spcBef>
                <a:spcPts val="480"/>
              </a:spcBef>
              <a:spcAft>
                <a:spcPts val="0"/>
              </a:spcAft>
              <a:buClr>
                <a:schemeClr val="lt1"/>
              </a:buClr>
              <a:buSzPts val="2400"/>
              <a:buChar char="–"/>
              <a:defRPr sz="2400">
                <a:solidFill>
                  <a:schemeClr val="lt1"/>
                </a:solidFill>
              </a:defRPr>
            </a:lvl2pPr>
            <a:lvl3pPr indent="-355600" lvl="2" marL="1371600" algn="l">
              <a:lnSpc>
                <a:spcPct val="100000"/>
              </a:lnSpc>
              <a:spcBef>
                <a:spcPts val="400"/>
              </a:spcBef>
              <a:spcAft>
                <a:spcPts val="0"/>
              </a:spcAft>
              <a:buClr>
                <a:schemeClr val="lt1"/>
              </a:buClr>
              <a:buSzPts val="2000"/>
              <a:buChar char="•"/>
              <a:defRPr sz="2000">
                <a:solidFill>
                  <a:schemeClr val="lt1"/>
                </a:solidFill>
              </a:defRPr>
            </a:lvl3pPr>
            <a:lvl4pPr indent="-342900" lvl="3" marL="1828800" algn="l">
              <a:lnSpc>
                <a:spcPct val="100000"/>
              </a:lnSpc>
              <a:spcBef>
                <a:spcPts val="360"/>
              </a:spcBef>
              <a:spcAft>
                <a:spcPts val="0"/>
              </a:spcAft>
              <a:buClr>
                <a:schemeClr val="lt1"/>
              </a:buClr>
              <a:buSzPts val="1800"/>
              <a:buChar char="–"/>
              <a:defRPr sz="1800">
                <a:solidFill>
                  <a:schemeClr val="lt1"/>
                </a:solidFill>
              </a:defRPr>
            </a:lvl4pPr>
            <a:lvl5pPr indent="-342900" lvl="4" marL="2286000" algn="l">
              <a:lnSpc>
                <a:spcPct val="100000"/>
              </a:lnSpc>
              <a:spcBef>
                <a:spcPts val="360"/>
              </a:spcBef>
              <a:spcAft>
                <a:spcPts val="0"/>
              </a:spcAft>
              <a:buClr>
                <a:schemeClr val="lt1"/>
              </a:buClr>
              <a:buSzPts val="1800"/>
              <a:buChar char="»"/>
              <a:defRPr sz="1800">
                <a:solidFill>
                  <a:schemeClr val="lt1"/>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id="48" name="Google Shape;48;p24"/>
          <p:cNvPicPr preferRelativeResize="0"/>
          <p:nvPr/>
        </p:nvPicPr>
        <p:blipFill rotWithShape="1">
          <a:blip r:embed="rId2">
            <a:alphaModFix/>
          </a:blip>
          <a:srcRect b="0" l="0" r="0" t="0"/>
          <a:stretch/>
        </p:blipFill>
        <p:spPr>
          <a:xfrm>
            <a:off x="7798120" y="4197490"/>
            <a:ext cx="960097" cy="68461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49" name="Shape 49"/>
        <p:cNvGrpSpPr/>
        <p:nvPr/>
      </p:nvGrpSpPr>
      <p:grpSpPr>
        <a:xfrm>
          <a:off x="0" y="0"/>
          <a:ext cx="0" cy="0"/>
          <a:chOff x="0" y="0"/>
          <a:chExt cx="0" cy="0"/>
        </a:xfrm>
      </p:grpSpPr>
      <p:sp>
        <p:nvSpPr>
          <p:cNvPr id="50" name="Google Shape;50;p25"/>
          <p:cNvSpPr txBox="1"/>
          <p:nvPr>
            <p:ph type="title"/>
          </p:nvPr>
        </p:nvSpPr>
        <p:spPr>
          <a:xfrm>
            <a:off x="457200" y="205978"/>
            <a:ext cx="8302896" cy="595436"/>
          </a:xfrm>
          <a:prstGeom prst="rect">
            <a:avLst/>
          </a:prstGeom>
          <a:noFill/>
          <a:ln>
            <a:noFill/>
          </a:ln>
        </p:spPr>
        <p:txBody>
          <a:bodyPr anchorCtr="0" anchor="t" bIns="45700" lIns="0" spcFirstLastPara="1" rIns="0" wrap="square" tIns="45700">
            <a:noAutofit/>
          </a:bodyPr>
          <a:lstStyle>
            <a:lvl1pPr lvl="0" algn="l">
              <a:lnSpc>
                <a:spcPct val="100000"/>
              </a:lnSpc>
              <a:spcBef>
                <a:spcPts val="0"/>
              </a:spcBef>
              <a:spcAft>
                <a:spcPts val="0"/>
              </a:spcAft>
              <a:buClr>
                <a:srgbClr val="FF681E"/>
              </a:buClr>
              <a:buSzPts val="2800"/>
              <a:buFont typeface="Arial"/>
              <a:buNone/>
              <a:defRPr b="1" sz="2800">
                <a:solidFill>
                  <a:srgbClr val="FF681E"/>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1" name="Google Shape;51;p25"/>
          <p:cNvCxnSpPr/>
          <p:nvPr/>
        </p:nvCxnSpPr>
        <p:spPr>
          <a:xfrm>
            <a:off x="448897" y="4594623"/>
            <a:ext cx="7348903" cy="0"/>
          </a:xfrm>
          <a:prstGeom prst="straightConnector1">
            <a:avLst/>
          </a:prstGeom>
          <a:noFill/>
          <a:ln cap="flat" cmpd="sng" w="9525">
            <a:solidFill>
              <a:srgbClr val="7F7F7F"/>
            </a:solidFill>
            <a:prstDash val="solid"/>
            <a:round/>
            <a:headEnd len="sm" w="sm" type="none"/>
            <a:tailEnd len="sm" w="sm" type="none"/>
          </a:ln>
        </p:spPr>
      </p:cxnSp>
      <p:sp>
        <p:nvSpPr>
          <p:cNvPr id="52" name="Google Shape;52;p25"/>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lvl1pPr indent="-228600" lvl="0" marL="457200" algn="l">
              <a:lnSpc>
                <a:spcPct val="100000"/>
              </a:lnSpc>
              <a:spcBef>
                <a:spcPts val="180"/>
              </a:spcBef>
              <a:spcAft>
                <a:spcPts val="0"/>
              </a:spcAft>
              <a:buClr>
                <a:schemeClr val="dk1"/>
              </a:buClr>
              <a:buSzPts val="900"/>
              <a:buNone/>
              <a:defRPr b="0" sz="900" cap="none"/>
            </a:lvl1pPr>
            <a:lvl2pPr indent="-228600" lvl="1" marL="914400" algn="l">
              <a:lnSpc>
                <a:spcPct val="100000"/>
              </a:lnSpc>
              <a:spcBef>
                <a:spcPts val="560"/>
              </a:spcBef>
              <a:spcAft>
                <a:spcPts val="0"/>
              </a:spcAft>
              <a:buClr>
                <a:schemeClr val="dk1"/>
              </a:buClr>
              <a:buSzPts val="2800"/>
              <a:buNone/>
              <a:defRPr/>
            </a:lvl2pPr>
            <a:lvl3pPr indent="-228600" lvl="2" marL="1371600" algn="l">
              <a:lnSpc>
                <a:spcPct val="100000"/>
              </a:lnSpc>
              <a:spcBef>
                <a:spcPts val="480"/>
              </a:spcBef>
              <a:spcAft>
                <a:spcPts val="0"/>
              </a:spcAft>
              <a:buClr>
                <a:schemeClr val="dk1"/>
              </a:buClr>
              <a:buSzPts val="2400"/>
              <a:buNone/>
              <a:defRPr/>
            </a:lvl3pPr>
            <a:lvl4pPr indent="-228600" lvl="3" marL="1828800" algn="l">
              <a:lnSpc>
                <a:spcPct val="100000"/>
              </a:lnSpc>
              <a:spcBef>
                <a:spcPts val="400"/>
              </a:spcBef>
              <a:spcAft>
                <a:spcPts val="0"/>
              </a:spcAft>
              <a:buClr>
                <a:schemeClr val="dk1"/>
              </a:buClr>
              <a:buSzPts val="2000"/>
              <a:buNone/>
              <a:defRPr/>
            </a:lvl4pPr>
            <a:lvl5pPr indent="-228600" lvl="4" marL="2286000" algn="l">
              <a:lnSpc>
                <a:spcPct val="100000"/>
              </a:lnSpc>
              <a:spcBef>
                <a:spcPts val="400"/>
              </a:spcBef>
              <a:spcAft>
                <a:spcPts val="0"/>
              </a:spcAft>
              <a:buClr>
                <a:schemeClr val="dk1"/>
              </a:buClr>
              <a:buSzPts val="20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 name="Google Shape;53;p25"/>
          <p:cNvSpPr txBox="1"/>
          <p:nvPr>
            <p:ph idx="2" type="body"/>
          </p:nvPr>
        </p:nvSpPr>
        <p:spPr>
          <a:xfrm>
            <a:off x="457200" y="1151335"/>
            <a:ext cx="4040188" cy="47982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25"/>
          <p:cNvSpPr txBox="1"/>
          <p:nvPr>
            <p:ph idx="3" type="body"/>
          </p:nvPr>
        </p:nvSpPr>
        <p:spPr>
          <a:xfrm>
            <a:off x="457200" y="1631156"/>
            <a:ext cx="4040188" cy="2441311"/>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25"/>
          <p:cNvSpPr txBox="1"/>
          <p:nvPr>
            <p:ph idx="4" type="body"/>
          </p:nvPr>
        </p:nvSpPr>
        <p:spPr>
          <a:xfrm>
            <a:off x="4719908" y="1151335"/>
            <a:ext cx="4040188" cy="47982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6" name="Google Shape;56;p25"/>
          <p:cNvSpPr txBox="1"/>
          <p:nvPr>
            <p:ph idx="5" type="body"/>
          </p:nvPr>
        </p:nvSpPr>
        <p:spPr>
          <a:xfrm>
            <a:off x="4719908" y="1631156"/>
            <a:ext cx="4040188" cy="2441311"/>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pic>
        <p:nvPicPr>
          <p:cNvPr id="57" name="Google Shape;57;p25"/>
          <p:cNvPicPr preferRelativeResize="0"/>
          <p:nvPr/>
        </p:nvPicPr>
        <p:blipFill rotWithShape="1">
          <a:blip r:embed="rId2">
            <a:alphaModFix/>
          </a:blip>
          <a:srcRect b="0" l="0" r="0" t="0"/>
          <a:stretch/>
        </p:blipFill>
        <p:spPr>
          <a:xfrm>
            <a:off x="7797800" y="4197490"/>
            <a:ext cx="960737" cy="68461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58" name="Shape 58"/>
        <p:cNvGrpSpPr/>
        <p:nvPr/>
      </p:nvGrpSpPr>
      <p:grpSpPr>
        <a:xfrm>
          <a:off x="0" y="0"/>
          <a:ext cx="0" cy="0"/>
          <a:chOff x="0" y="0"/>
          <a:chExt cx="0" cy="0"/>
        </a:xfrm>
      </p:grpSpPr>
      <p:cxnSp>
        <p:nvCxnSpPr>
          <p:cNvPr id="59" name="Google Shape;59;p26"/>
          <p:cNvCxnSpPr/>
          <p:nvPr/>
        </p:nvCxnSpPr>
        <p:spPr>
          <a:xfrm>
            <a:off x="448897" y="4594623"/>
            <a:ext cx="7348903" cy="0"/>
          </a:xfrm>
          <a:prstGeom prst="straightConnector1">
            <a:avLst/>
          </a:prstGeom>
          <a:noFill/>
          <a:ln cap="flat" cmpd="sng" w="9525">
            <a:solidFill>
              <a:srgbClr val="7F7F7F"/>
            </a:solidFill>
            <a:prstDash val="solid"/>
            <a:round/>
            <a:headEnd len="sm" w="sm" type="none"/>
            <a:tailEnd len="sm" w="sm" type="none"/>
          </a:ln>
        </p:spPr>
      </p:cxnSp>
      <p:sp>
        <p:nvSpPr>
          <p:cNvPr id="60" name="Google Shape;60;p26"/>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lvl1pPr indent="-228600" lvl="0" marL="457200" algn="l">
              <a:lnSpc>
                <a:spcPct val="100000"/>
              </a:lnSpc>
              <a:spcBef>
                <a:spcPts val="180"/>
              </a:spcBef>
              <a:spcAft>
                <a:spcPts val="0"/>
              </a:spcAft>
              <a:buClr>
                <a:schemeClr val="dk1"/>
              </a:buClr>
              <a:buSzPts val="900"/>
              <a:buNone/>
              <a:defRPr b="0" sz="900" cap="none"/>
            </a:lvl1pPr>
            <a:lvl2pPr indent="-228600" lvl="1" marL="914400" algn="l">
              <a:lnSpc>
                <a:spcPct val="100000"/>
              </a:lnSpc>
              <a:spcBef>
                <a:spcPts val="560"/>
              </a:spcBef>
              <a:spcAft>
                <a:spcPts val="0"/>
              </a:spcAft>
              <a:buClr>
                <a:schemeClr val="dk1"/>
              </a:buClr>
              <a:buSzPts val="2800"/>
              <a:buNone/>
              <a:defRPr/>
            </a:lvl2pPr>
            <a:lvl3pPr indent="-228600" lvl="2" marL="1371600" algn="l">
              <a:lnSpc>
                <a:spcPct val="100000"/>
              </a:lnSpc>
              <a:spcBef>
                <a:spcPts val="480"/>
              </a:spcBef>
              <a:spcAft>
                <a:spcPts val="0"/>
              </a:spcAft>
              <a:buClr>
                <a:schemeClr val="dk1"/>
              </a:buClr>
              <a:buSzPts val="2400"/>
              <a:buNone/>
              <a:defRPr/>
            </a:lvl3pPr>
            <a:lvl4pPr indent="-228600" lvl="3" marL="1828800" algn="l">
              <a:lnSpc>
                <a:spcPct val="100000"/>
              </a:lnSpc>
              <a:spcBef>
                <a:spcPts val="400"/>
              </a:spcBef>
              <a:spcAft>
                <a:spcPts val="0"/>
              </a:spcAft>
              <a:buClr>
                <a:schemeClr val="dk1"/>
              </a:buClr>
              <a:buSzPts val="2000"/>
              <a:buNone/>
              <a:defRPr/>
            </a:lvl4pPr>
            <a:lvl5pPr indent="-228600" lvl="4" marL="2286000" algn="l">
              <a:lnSpc>
                <a:spcPct val="100000"/>
              </a:lnSpc>
              <a:spcBef>
                <a:spcPts val="400"/>
              </a:spcBef>
              <a:spcAft>
                <a:spcPts val="0"/>
              </a:spcAft>
              <a:buClr>
                <a:schemeClr val="dk1"/>
              </a:buClr>
              <a:buSzPts val="20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61" name="Google Shape;61;p26"/>
          <p:cNvPicPr preferRelativeResize="0"/>
          <p:nvPr/>
        </p:nvPicPr>
        <p:blipFill rotWithShape="1">
          <a:blip r:embed="rId2">
            <a:alphaModFix/>
          </a:blip>
          <a:srcRect b="0" l="0" r="0" t="0"/>
          <a:stretch/>
        </p:blipFill>
        <p:spPr>
          <a:xfrm>
            <a:off x="7797800" y="4197490"/>
            <a:ext cx="960737" cy="68461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457200" y="205979"/>
            <a:ext cx="8229600" cy="857250"/>
          </a:xfrm>
          <a:prstGeom prst="rect">
            <a:avLst/>
          </a:prstGeom>
          <a:noFill/>
          <a:ln>
            <a:noFill/>
          </a:ln>
        </p:spPr>
        <p:txBody>
          <a:bodyPr anchorCtr="0" anchor="t" bIns="45700" lIns="0" spcFirstLastPara="1" rIns="0" wrap="square" tIns="45700">
            <a:noAutofit/>
          </a:bodyPr>
          <a:lstStyle>
            <a:lvl1pPr lvl="0" marR="0" rtl="0" algn="l">
              <a:lnSpc>
                <a:spcPct val="100000"/>
              </a:lnSpc>
              <a:spcBef>
                <a:spcPts val="0"/>
              </a:spcBef>
              <a:spcAft>
                <a:spcPts val="0"/>
              </a:spcAft>
              <a:buClr>
                <a:srgbClr val="FF681E"/>
              </a:buClr>
              <a:buSzPts val="2800"/>
              <a:buFont typeface="Arial"/>
              <a:buNone/>
              <a:defRPr b="1" i="0" sz="2800" u="none" cap="none" strike="noStrike">
                <a:solidFill>
                  <a:srgbClr val="FF681E"/>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8"/>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8"/>
          <p:cNvSpPr txBox="1"/>
          <p:nvPr>
            <p:ph idx="10" type="dt"/>
          </p:nvPr>
        </p:nvSpPr>
        <p:spPr>
          <a:xfrm>
            <a:off x="457200" y="4767263"/>
            <a:ext cx="2133600" cy="2738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www.wiego.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descr="A person sitting on a table&#10;&#10;Description automatically generated" id="66" name="Google Shape;66;p1"/>
          <p:cNvPicPr preferRelativeResize="0"/>
          <p:nvPr/>
        </p:nvPicPr>
        <p:blipFill rotWithShape="1">
          <a:blip r:embed="rId3">
            <a:alphaModFix/>
          </a:blip>
          <a:srcRect b="-374" l="5791" r="762" t="374"/>
          <a:stretch/>
        </p:blipFill>
        <p:spPr>
          <a:xfrm>
            <a:off x="0" y="0"/>
            <a:ext cx="9143999" cy="5214732"/>
          </a:xfrm>
          <a:prstGeom prst="rect">
            <a:avLst/>
          </a:prstGeom>
          <a:noFill/>
          <a:ln>
            <a:noFill/>
          </a:ln>
        </p:spPr>
      </p:pic>
      <p:sp>
        <p:nvSpPr>
          <p:cNvPr id="67" name="Google Shape;67;p1"/>
          <p:cNvSpPr/>
          <p:nvPr/>
        </p:nvSpPr>
        <p:spPr>
          <a:xfrm>
            <a:off x="518116" y="4437014"/>
            <a:ext cx="2608878" cy="419804"/>
          </a:xfrm>
          <a:prstGeom prst="rect">
            <a:avLst/>
          </a:prstGeom>
          <a:solidFill>
            <a:srgbClr val="FFFFFF"/>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rPr b="0" i="0" lang="en-US" sz="1169" u="none" cap="none" strike="noStrike">
                <a:solidFill>
                  <a:schemeClr val="accent1"/>
                </a:solidFill>
                <a:latin typeface="Arial"/>
                <a:ea typeface="Arial"/>
                <a:cs typeface="Arial"/>
                <a:sym typeface="Arial"/>
              </a:rPr>
              <a:t>Marlese von Broembsen,  Law Programme Director, WIEGO </a:t>
            </a:r>
            <a:endParaRPr/>
          </a:p>
        </p:txBody>
      </p:sp>
      <p:sp>
        <p:nvSpPr>
          <p:cNvPr id="68" name="Google Shape;68;p1"/>
          <p:cNvSpPr/>
          <p:nvPr/>
        </p:nvSpPr>
        <p:spPr>
          <a:xfrm>
            <a:off x="518116" y="3340199"/>
            <a:ext cx="1510900" cy="945788"/>
          </a:xfrm>
          <a:prstGeom prst="rect">
            <a:avLst/>
          </a:prstGeom>
          <a:solidFill>
            <a:schemeClr val="accent3"/>
          </a:solidFill>
          <a:ln>
            <a:noFill/>
          </a:ln>
        </p:spPr>
        <p:txBody>
          <a:bodyPr anchorCtr="0" anchor="ctr" bIns="29675" lIns="29675" spcFirstLastPara="1" rIns="29675" wrap="square" tIns="29675">
            <a:no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Arial"/>
              <a:ea typeface="Arial"/>
              <a:cs typeface="Arial"/>
              <a:sym typeface="Arial"/>
            </a:endParaRPr>
          </a:p>
        </p:txBody>
      </p:sp>
      <p:sp>
        <p:nvSpPr>
          <p:cNvPr id="69" name="Google Shape;69;p1"/>
          <p:cNvSpPr txBox="1"/>
          <p:nvPr>
            <p:ph type="title"/>
          </p:nvPr>
        </p:nvSpPr>
        <p:spPr>
          <a:xfrm>
            <a:off x="476400" y="292030"/>
            <a:ext cx="6503347" cy="4144984"/>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2800"/>
              <a:buNone/>
            </a:pPr>
            <a:br>
              <a:rPr lang="en-US" sz="1299">
                <a:latin typeface="Lato Light"/>
                <a:ea typeface="Lato Light"/>
                <a:cs typeface="Lato Light"/>
                <a:sym typeface="Lato Light"/>
              </a:rPr>
            </a:br>
            <a:br>
              <a:rPr lang="en-US" sz="1687"/>
            </a:br>
            <a:r>
              <a:rPr lang="en-US" sz="2400">
                <a:solidFill>
                  <a:schemeClr val="dk1"/>
                </a:solidFill>
              </a:rPr>
              <a:t>Why should #HRDD legislation </a:t>
            </a:r>
            <a:br>
              <a:rPr lang="en-US" sz="2400">
                <a:solidFill>
                  <a:schemeClr val="dk1"/>
                </a:solidFill>
              </a:rPr>
            </a:br>
            <a:r>
              <a:rPr lang="en-US" sz="2400">
                <a:solidFill>
                  <a:schemeClr val="dk1"/>
                </a:solidFill>
              </a:rPr>
              <a:t>cover informal homeworkers? </a:t>
            </a:r>
            <a:br>
              <a:rPr lang="en-US" sz="2400">
                <a:solidFill>
                  <a:schemeClr val="dk1"/>
                </a:solidFill>
              </a:rPr>
            </a:br>
            <a:br>
              <a:rPr lang="en-US" sz="2400">
                <a:solidFill>
                  <a:schemeClr val="dk1"/>
                </a:solidFill>
              </a:rPr>
            </a:br>
            <a:r>
              <a:rPr lang="en-US" sz="1800">
                <a:solidFill>
                  <a:schemeClr val="dk1"/>
                </a:solidFill>
              </a:rPr>
              <a:t>OED Due Diligence Forum on Business</a:t>
            </a:r>
            <a:br>
              <a:rPr lang="en-US" sz="1800">
                <a:solidFill>
                  <a:schemeClr val="dk1"/>
                </a:solidFill>
              </a:rPr>
            </a:br>
            <a:r>
              <a:rPr lang="en-US" sz="1800">
                <a:solidFill>
                  <a:schemeClr val="dk1"/>
                </a:solidFill>
              </a:rPr>
              <a:t>and Human Rights</a:t>
            </a:r>
            <a:br>
              <a:rPr lang="en-US" sz="1800">
                <a:solidFill>
                  <a:schemeClr val="dk1"/>
                </a:solidFill>
              </a:rPr>
            </a:br>
            <a:r>
              <a:rPr lang="en-US" sz="1800">
                <a:solidFill>
                  <a:schemeClr val="dk1"/>
                </a:solidFill>
              </a:rPr>
              <a:t>25 February 2022.</a:t>
            </a:r>
            <a:endParaRPr sz="1687">
              <a:solidFill>
                <a:schemeClr val="dk1"/>
              </a:solidFill>
            </a:endParaRPr>
          </a:p>
        </p:txBody>
      </p:sp>
      <p:cxnSp>
        <p:nvCxnSpPr>
          <p:cNvPr id="70" name="Google Shape;70;p1"/>
          <p:cNvCxnSpPr/>
          <p:nvPr/>
        </p:nvCxnSpPr>
        <p:spPr>
          <a:xfrm>
            <a:off x="476400" y="2853532"/>
            <a:ext cx="3646372" cy="0"/>
          </a:xfrm>
          <a:prstGeom prst="straightConnector1">
            <a:avLst/>
          </a:prstGeom>
          <a:noFill/>
          <a:ln cap="flat" cmpd="sng" w="25400">
            <a:solidFill>
              <a:schemeClr val="lt1"/>
            </a:solidFill>
            <a:prstDash val="solid"/>
            <a:miter lim="800000"/>
            <a:headEnd len="sm" w="sm" type="none"/>
            <a:tailEnd len="sm" w="sm" type="none"/>
          </a:ln>
        </p:spPr>
      </p:cxnSp>
      <p:pic>
        <p:nvPicPr>
          <p:cNvPr descr="Text&#10;&#10;Description automatically generated" id="71" name="Google Shape;71;p1"/>
          <p:cNvPicPr preferRelativeResize="0"/>
          <p:nvPr/>
        </p:nvPicPr>
        <p:blipFill rotWithShape="1">
          <a:blip r:embed="rId4">
            <a:alphaModFix/>
          </a:blip>
          <a:srcRect b="0" l="0" r="0" t="0"/>
          <a:stretch/>
        </p:blipFill>
        <p:spPr>
          <a:xfrm>
            <a:off x="745276" y="3518472"/>
            <a:ext cx="925952" cy="5892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0"/>
          <p:cNvSpPr/>
          <p:nvPr/>
        </p:nvSpPr>
        <p:spPr>
          <a:xfrm>
            <a:off x="2041207" y="1141173"/>
            <a:ext cx="520142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Brands and retailers’ purchasing practices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Tight deadlines</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Price Pressure</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Fluctuating demand</a:t>
            </a:r>
            <a:endParaRPr b="0" i="0" sz="1800" u="none" cap="none" strike="noStrike">
              <a:solidFill>
                <a:srgbClr val="000000"/>
              </a:solidFill>
              <a:latin typeface="Arial"/>
              <a:ea typeface="Arial"/>
              <a:cs typeface="Arial"/>
              <a:sym typeface="Arial"/>
            </a:endParaRPr>
          </a:p>
        </p:txBody>
      </p:sp>
      <p:sp>
        <p:nvSpPr>
          <p:cNvPr id="200" name="Google Shape;200;p10"/>
          <p:cNvSpPr/>
          <p:nvPr/>
        </p:nvSpPr>
        <p:spPr>
          <a:xfrm>
            <a:off x="1770743" y="2987093"/>
            <a:ext cx="534125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Garment Factories</a:t>
            </a: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Overtime work without pay +  subcontracting  </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Download costs and risks onto workers </a:t>
            </a:r>
            <a:endParaRPr b="0" i="0" sz="1800" u="none" cap="none" strike="noStrike">
              <a:solidFill>
                <a:srgbClr val="000000"/>
              </a:solidFill>
              <a:latin typeface="Arial"/>
              <a:ea typeface="Arial"/>
              <a:cs typeface="Arial"/>
              <a:sym typeface="Arial"/>
            </a:endParaRPr>
          </a:p>
        </p:txBody>
      </p:sp>
      <p:pic>
        <p:nvPicPr>
          <p:cNvPr id="201" name="Google Shape;201;p10"/>
          <p:cNvPicPr preferRelativeResize="0"/>
          <p:nvPr/>
        </p:nvPicPr>
        <p:blipFill rotWithShape="1">
          <a:blip r:embed="rId3">
            <a:alphaModFix/>
          </a:blip>
          <a:srcRect b="0" l="0" r="0" t="9507"/>
          <a:stretch/>
        </p:blipFill>
        <p:spPr>
          <a:xfrm>
            <a:off x="511387" y="1850571"/>
            <a:ext cx="1627306" cy="1212284"/>
          </a:xfrm>
          <a:prstGeom prst="rect">
            <a:avLst/>
          </a:prstGeom>
          <a:noFill/>
          <a:ln>
            <a:noFill/>
          </a:ln>
        </p:spPr>
      </p:pic>
      <p:pic>
        <p:nvPicPr>
          <p:cNvPr id="202" name="Google Shape;202;p10"/>
          <p:cNvPicPr preferRelativeResize="0"/>
          <p:nvPr/>
        </p:nvPicPr>
        <p:blipFill rotWithShape="1">
          <a:blip r:embed="rId4">
            <a:alphaModFix/>
          </a:blip>
          <a:srcRect b="0" l="0" r="0" t="0"/>
          <a:stretch/>
        </p:blipFill>
        <p:spPr>
          <a:xfrm>
            <a:off x="108373" y="-313743"/>
            <a:ext cx="2578476" cy="1822736"/>
          </a:xfrm>
          <a:prstGeom prst="rect">
            <a:avLst/>
          </a:prstGeom>
          <a:noFill/>
          <a:ln>
            <a:noFill/>
          </a:ln>
        </p:spPr>
      </p:pic>
      <p:pic>
        <p:nvPicPr>
          <p:cNvPr id="203" name="Google Shape;203;p10"/>
          <p:cNvPicPr preferRelativeResize="0"/>
          <p:nvPr/>
        </p:nvPicPr>
        <p:blipFill rotWithShape="1">
          <a:blip r:embed="rId5">
            <a:alphaModFix/>
          </a:blip>
          <a:srcRect b="14389" l="28336" r="17190" t="10048"/>
          <a:stretch/>
        </p:blipFill>
        <p:spPr>
          <a:xfrm>
            <a:off x="879983" y="3609017"/>
            <a:ext cx="890760" cy="926698"/>
          </a:xfrm>
          <a:prstGeom prst="rect">
            <a:avLst/>
          </a:prstGeom>
          <a:noFill/>
          <a:ln>
            <a:noFill/>
          </a:ln>
        </p:spPr>
      </p:pic>
      <p:sp>
        <p:nvSpPr>
          <p:cNvPr id="204" name="Google Shape;204;p10"/>
          <p:cNvSpPr/>
          <p:nvPr/>
        </p:nvSpPr>
        <p:spPr>
          <a:xfrm>
            <a:off x="1264770" y="1226456"/>
            <a:ext cx="426144" cy="740229"/>
          </a:xfrm>
          <a:prstGeom prst="downArrow">
            <a:avLst>
              <a:gd fmla="val 50000" name="adj1"/>
              <a:gd fmla="val 50000" name="adj2"/>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05" name="Google Shape;205;p10"/>
          <p:cNvSpPr/>
          <p:nvPr/>
        </p:nvSpPr>
        <p:spPr>
          <a:xfrm>
            <a:off x="1090758" y="2996492"/>
            <a:ext cx="468563" cy="561169"/>
          </a:xfrm>
          <a:prstGeom prst="downArrow">
            <a:avLst>
              <a:gd fmla="val 50000" name="adj1"/>
              <a:gd fmla="val 50000" name="adj2"/>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1"/>
          <p:cNvSpPr txBox="1"/>
          <p:nvPr>
            <p:ph type="title"/>
          </p:nvPr>
        </p:nvSpPr>
        <p:spPr>
          <a:xfrm>
            <a:off x="457199" y="205978"/>
            <a:ext cx="8302897" cy="595436"/>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rgbClr val="FF681E"/>
              </a:buClr>
              <a:buSzPts val="2800"/>
              <a:buFont typeface="Arial"/>
              <a:buNone/>
            </a:pPr>
            <a:r>
              <a:rPr lang="en-US"/>
              <a:t>Why support homeworkers specifically: it’s a gender issue !</a:t>
            </a:r>
            <a:endParaRPr/>
          </a:p>
        </p:txBody>
      </p:sp>
      <p:sp>
        <p:nvSpPr>
          <p:cNvPr id="212" name="Google Shape;212;p11"/>
          <p:cNvSpPr txBox="1"/>
          <p:nvPr>
            <p:ph idx="1" type="body"/>
          </p:nvPr>
        </p:nvSpPr>
        <p:spPr>
          <a:xfrm>
            <a:off x="457199" y="1200151"/>
            <a:ext cx="8302897" cy="2961441"/>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Clr>
                <a:schemeClr val="dk1"/>
              </a:buClr>
              <a:buSzPts val="3200"/>
              <a:buChar char="•"/>
            </a:pPr>
            <a:r>
              <a:rPr lang="en-US" sz="2400"/>
              <a:t>Women can combine work and reproductive responsibilities</a:t>
            </a:r>
            <a:endParaRPr/>
          </a:p>
          <a:p>
            <a:pPr indent="-431800" lvl="0" marL="457200" rtl="0" algn="l">
              <a:lnSpc>
                <a:spcPct val="100000"/>
              </a:lnSpc>
              <a:spcBef>
                <a:spcPts val="640"/>
              </a:spcBef>
              <a:spcAft>
                <a:spcPts val="0"/>
              </a:spcAft>
              <a:buClr>
                <a:schemeClr val="dk1"/>
              </a:buClr>
              <a:buSzPts val="3200"/>
              <a:buChar char="•"/>
            </a:pPr>
            <a:r>
              <a:rPr lang="en-US" sz="2400"/>
              <a:t> Older women can participate in the labour market</a:t>
            </a:r>
            <a:endParaRPr/>
          </a:p>
          <a:p>
            <a:pPr indent="-431800" lvl="0" marL="457200" rtl="0" algn="l">
              <a:lnSpc>
                <a:spcPct val="100000"/>
              </a:lnSpc>
              <a:spcBef>
                <a:spcPts val="640"/>
              </a:spcBef>
              <a:spcAft>
                <a:spcPts val="0"/>
              </a:spcAft>
              <a:buClr>
                <a:schemeClr val="dk1"/>
              </a:buClr>
              <a:buSzPts val="3200"/>
              <a:buChar char="•"/>
            </a:pPr>
            <a:r>
              <a:rPr lang="en-US" sz="2400"/>
              <a:t>Village woman can participate in the labour market </a:t>
            </a:r>
            <a:endParaRPr/>
          </a:p>
          <a:p>
            <a:pPr indent="-431800" lvl="0" marL="457200" rtl="0" algn="l">
              <a:lnSpc>
                <a:spcPct val="100000"/>
              </a:lnSpc>
              <a:spcBef>
                <a:spcPts val="640"/>
              </a:spcBef>
              <a:spcAft>
                <a:spcPts val="0"/>
              </a:spcAft>
              <a:buClr>
                <a:schemeClr val="dk1"/>
              </a:buClr>
              <a:buSzPts val="3200"/>
              <a:buChar char="•"/>
            </a:pPr>
            <a:r>
              <a:rPr lang="en-US" sz="2400"/>
              <a:t>Women whose cannot leave home to work because of cultural-religious norms, can participate in the labour market. </a:t>
            </a:r>
            <a:endParaRPr/>
          </a:p>
          <a:p>
            <a:pPr indent="-431800" lvl="0" marL="457200" rtl="0" algn="l">
              <a:lnSpc>
                <a:spcPct val="100000"/>
              </a:lnSpc>
              <a:spcBef>
                <a:spcPts val="640"/>
              </a:spcBef>
              <a:spcAft>
                <a:spcPts val="0"/>
              </a:spcAft>
              <a:buClr>
                <a:schemeClr val="dk1"/>
              </a:buClr>
              <a:buSzPts val="3200"/>
              <a:buChar char="•"/>
            </a:pPr>
            <a:r>
              <a:rPr lang="en-US" sz="2400"/>
              <a:t>Many homeworkers are artisans (e.g. embroidery) </a:t>
            </a:r>
            <a:endParaRPr/>
          </a:p>
        </p:txBody>
      </p:sp>
      <p:sp>
        <p:nvSpPr>
          <p:cNvPr id="213" name="Google Shape;213;p11"/>
          <p:cNvSpPr txBox="1"/>
          <p:nvPr>
            <p:ph idx="2"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p>
            <a:pPr indent="-228600" lvl="0" marL="457200" rtl="0" algn="l">
              <a:lnSpc>
                <a:spcPct val="100000"/>
              </a:lnSpc>
              <a:spcBef>
                <a:spcPts val="180"/>
              </a:spcBef>
              <a:spcAft>
                <a:spcPts val="0"/>
              </a:spcAft>
              <a:buClr>
                <a:schemeClr val="dk1"/>
              </a:buClr>
              <a:buSzPts val="9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2"/>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p>
            <a:pPr indent="-228600" lvl="0" marL="457200" rtl="0" algn="l">
              <a:lnSpc>
                <a:spcPct val="100000"/>
              </a:lnSpc>
              <a:spcBef>
                <a:spcPts val="180"/>
              </a:spcBef>
              <a:spcAft>
                <a:spcPts val="0"/>
              </a:spcAft>
              <a:buClr>
                <a:schemeClr val="dk1"/>
              </a:buClr>
              <a:buSzPts val="900"/>
              <a:buNone/>
            </a:pPr>
            <a:r>
              <a:t/>
            </a:r>
            <a:endParaRPr/>
          </a:p>
        </p:txBody>
      </p:sp>
      <p:sp>
        <p:nvSpPr>
          <p:cNvPr id="220" name="Google Shape;220;p12"/>
          <p:cNvSpPr txBox="1"/>
          <p:nvPr>
            <p:ph type="ctrTitle"/>
          </p:nvPr>
        </p:nvSpPr>
        <p:spPr>
          <a:xfrm>
            <a:off x="448897" y="897467"/>
            <a:ext cx="8009303" cy="1600200"/>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4800"/>
              <a:buNone/>
            </a:pPr>
            <a:r>
              <a:rPr lang="en-US" sz="3200"/>
              <a:t>3.  The cost of labour rights for factory workers will be borne by workers at the bottom of the chain (Barrientos, Gereffi, Rossi ) </a:t>
            </a:r>
            <a:endParaRPr/>
          </a:p>
        </p:txBody>
      </p:sp>
      <p:sp>
        <p:nvSpPr>
          <p:cNvPr id="221" name="Google Shape;221;p12"/>
          <p:cNvSpPr txBox="1"/>
          <p:nvPr>
            <p:ph idx="2" type="subTitle"/>
          </p:nvPr>
        </p:nvSpPr>
        <p:spPr>
          <a:xfrm>
            <a:off x="448897" y="2672727"/>
            <a:ext cx="8009303" cy="1205009"/>
          </a:xfrm>
          <a:prstGeom prst="rect">
            <a:avLst/>
          </a:prstGeom>
          <a:noFill/>
          <a:ln>
            <a:noFill/>
          </a:ln>
        </p:spPr>
        <p:txBody>
          <a:bodyPr anchorCtr="0" anchor="t" bIns="45700" lIns="91425" spcFirstLastPara="1" rIns="91425" wrap="square" tIns="45700">
            <a:noAutofit/>
          </a:bodyPr>
          <a:lstStyle/>
          <a:p>
            <a:pPr indent="-431800" lvl="0" marL="457200" rtl="0" algn="ctr">
              <a:lnSpc>
                <a:spcPct val="100000"/>
              </a:lnSpc>
              <a:spcBef>
                <a:spcPts val="640"/>
              </a:spcBef>
              <a:spcAft>
                <a:spcPts val="0"/>
              </a:spcAft>
              <a:buClr>
                <a:schemeClr val="accent2"/>
              </a:buClr>
              <a:buSzPts val="32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3"/>
          <p:cNvPicPr preferRelativeResize="0"/>
          <p:nvPr/>
        </p:nvPicPr>
        <p:blipFill rotWithShape="1">
          <a:blip r:embed="rId3">
            <a:alphaModFix/>
          </a:blip>
          <a:srcRect b="37189" l="0" r="28015" t="11355"/>
          <a:stretch/>
        </p:blipFill>
        <p:spPr>
          <a:xfrm>
            <a:off x="5573698" y="878115"/>
            <a:ext cx="3352588" cy="3389086"/>
          </a:xfrm>
          <a:prstGeom prst="rect">
            <a:avLst/>
          </a:prstGeom>
          <a:noFill/>
          <a:ln>
            <a:noFill/>
          </a:ln>
        </p:spPr>
      </p:pic>
      <p:sp>
        <p:nvSpPr>
          <p:cNvPr id="227" name="Google Shape;227;p13"/>
          <p:cNvSpPr txBox="1"/>
          <p:nvPr>
            <p:ph type="title"/>
          </p:nvPr>
        </p:nvSpPr>
        <p:spPr>
          <a:xfrm>
            <a:off x="253999" y="282679"/>
            <a:ext cx="8302897" cy="595436"/>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rgbClr val="FF681E"/>
              </a:buClr>
              <a:buSzPts val="2800"/>
              <a:buFont typeface="Arial"/>
              <a:buNone/>
            </a:pPr>
            <a:r>
              <a:rPr lang="en-US"/>
              <a:t>II.  How can legislation include homeworkers </a:t>
            </a:r>
            <a:endParaRPr/>
          </a:p>
        </p:txBody>
      </p:sp>
      <p:sp>
        <p:nvSpPr>
          <p:cNvPr id="228" name="Google Shape;228;p13"/>
          <p:cNvSpPr txBox="1"/>
          <p:nvPr>
            <p:ph idx="1" type="body"/>
          </p:nvPr>
        </p:nvSpPr>
        <p:spPr>
          <a:xfrm>
            <a:off x="312057" y="1200151"/>
            <a:ext cx="6872515" cy="2961441"/>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Clr>
                <a:schemeClr val="dk1"/>
              </a:buClr>
              <a:buSzPts val="3200"/>
              <a:buChar char="•"/>
            </a:pPr>
            <a:r>
              <a:rPr lang="en-US"/>
              <a:t>OECD Guidance Module 12 </a:t>
            </a:r>
            <a:endParaRPr/>
          </a:p>
          <a:p>
            <a:pPr indent="-431800" lvl="0" marL="457200" rtl="0" algn="l">
              <a:lnSpc>
                <a:spcPct val="100000"/>
              </a:lnSpc>
              <a:spcBef>
                <a:spcPts val="640"/>
              </a:spcBef>
              <a:spcAft>
                <a:spcPts val="0"/>
              </a:spcAft>
              <a:buClr>
                <a:schemeClr val="dk1"/>
              </a:buClr>
              <a:buSzPts val="3200"/>
              <a:buChar char="•"/>
            </a:pPr>
            <a:r>
              <a:rPr lang="en-US"/>
              <a:t>Australian Legislation </a:t>
            </a:r>
            <a:endParaRPr/>
          </a:p>
          <a:p>
            <a:pPr indent="-431800" lvl="0" marL="457200" rtl="0" algn="l">
              <a:lnSpc>
                <a:spcPct val="100000"/>
              </a:lnSpc>
              <a:spcBef>
                <a:spcPts val="640"/>
              </a:spcBef>
              <a:spcAft>
                <a:spcPts val="0"/>
              </a:spcAft>
              <a:buClr>
                <a:schemeClr val="dk1"/>
              </a:buClr>
              <a:buSzPts val="3200"/>
              <a:buChar char="•"/>
            </a:pPr>
            <a:r>
              <a:rPr lang="en-US"/>
              <a:t>Homeworkers’ platform of demands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4"/>
          <p:cNvSpPr txBox="1"/>
          <p:nvPr>
            <p:ph type="title"/>
          </p:nvPr>
        </p:nvSpPr>
        <p:spPr>
          <a:xfrm>
            <a:off x="457199" y="205978"/>
            <a:ext cx="8302897" cy="595436"/>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rgbClr val="FF681E"/>
              </a:buClr>
              <a:buSzPts val="2800"/>
              <a:buFont typeface="Arial"/>
              <a:buNone/>
            </a:pPr>
            <a:r>
              <a:rPr lang="en-US"/>
              <a:t>OECD Guidance Module 12 on Homework</a:t>
            </a:r>
            <a:endParaRPr/>
          </a:p>
        </p:txBody>
      </p:sp>
      <p:sp>
        <p:nvSpPr>
          <p:cNvPr id="235" name="Google Shape;235;p14"/>
          <p:cNvSpPr txBox="1"/>
          <p:nvPr>
            <p:ph idx="1" type="body"/>
          </p:nvPr>
        </p:nvSpPr>
        <p:spPr>
          <a:xfrm>
            <a:off x="457199" y="688933"/>
            <a:ext cx="8302897" cy="3988812"/>
          </a:xfrm>
          <a:prstGeom prst="rect">
            <a:avLst/>
          </a:prstGeom>
          <a:noFill/>
          <a:ln>
            <a:noFill/>
          </a:ln>
        </p:spPr>
        <p:txBody>
          <a:bodyPr anchorCtr="0" anchor="t" bIns="45700" lIns="91425" spcFirstLastPara="1" rIns="91425" wrap="square" tIns="45700">
            <a:noAutofit/>
          </a:bodyPr>
          <a:lstStyle/>
          <a:p>
            <a:pPr indent="0" lvl="0" marL="25400" rtl="0" algn="l">
              <a:lnSpc>
                <a:spcPct val="100000"/>
              </a:lnSpc>
              <a:spcBef>
                <a:spcPts val="640"/>
              </a:spcBef>
              <a:spcAft>
                <a:spcPts val="0"/>
              </a:spcAft>
              <a:buSzPts val="3200"/>
              <a:buNone/>
            </a:pPr>
            <a:r>
              <a:rPr lang="en-US" sz="2000"/>
              <a:t>Business should Include in their contracts with suppliers that suppliers must:</a:t>
            </a:r>
            <a:endParaRPr/>
          </a:p>
          <a:p>
            <a:pPr indent="-431800" lvl="0" marL="457200" rtl="0" algn="l">
              <a:lnSpc>
                <a:spcPct val="100000"/>
              </a:lnSpc>
              <a:spcBef>
                <a:spcPts val="640"/>
              </a:spcBef>
              <a:spcAft>
                <a:spcPts val="0"/>
              </a:spcAft>
              <a:buSzPts val="3200"/>
              <a:buFont typeface="Arial"/>
              <a:buChar char="•"/>
            </a:pPr>
            <a:r>
              <a:rPr lang="en-US" sz="2000"/>
              <a:t> Keep a record of homeworkers, including the quantity of goods that </a:t>
            </a:r>
            <a:endParaRPr/>
          </a:p>
          <a:p>
            <a:pPr indent="0" lvl="1" marL="508000" rtl="0" algn="l">
              <a:lnSpc>
                <a:spcPct val="100000"/>
              </a:lnSpc>
              <a:spcBef>
                <a:spcPts val="560"/>
              </a:spcBef>
              <a:spcAft>
                <a:spcPts val="0"/>
              </a:spcAft>
              <a:buSzPts val="2800"/>
              <a:buNone/>
            </a:pPr>
            <a:r>
              <a:rPr lang="en-US" sz="2000"/>
              <a:t>homeworkers make and how much they are paid per piece; </a:t>
            </a:r>
            <a:endParaRPr/>
          </a:p>
          <a:p>
            <a:pPr indent="-485775" lvl="1" marL="534988" rtl="0" algn="l">
              <a:lnSpc>
                <a:spcPct val="100000"/>
              </a:lnSpc>
              <a:spcBef>
                <a:spcPts val="560"/>
              </a:spcBef>
              <a:spcAft>
                <a:spcPts val="0"/>
              </a:spcAft>
              <a:buSzPts val="2800"/>
              <a:buFont typeface="Arial"/>
              <a:buChar char="•"/>
            </a:pPr>
            <a:r>
              <a:rPr lang="en-US" sz="2000"/>
              <a:t>Record how long it takes to make each item and make sure the piece rate is enough to meet the minimum wage;</a:t>
            </a:r>
            <a:endParaRPr/>
          </a:p>
          <a:p>
            <a:pPr indent="-485775" lvl="1" marL="534988" rtl="0" algn="l">
              <a:lnSpc>
                <a:spcPct val="100000"/>
              </a:lnSpc>
              <a:spcBef>
                <a:spcPts val="560"/>
              </a:spcBef>
              <a:spcAft>
                <a:spcPts val="0"/>
              </a:spcAft>
              <a:buSzPts val="2800"/>
              <a:buFont typeface="Arial"/>
              <a:buChar char="•"/>
            </a:pPr>
            <a:r>
              <a:rPr lang="en-US" sz="2000"/>
              <a:t>Train factories and contractors about labour rights for homeworkers; </a:t>
            </a:r>
            <a:endParaRPr/>
          </a:p>
          <a:p>
            <a:pPr indent="-485775" lvl="1" marL="534988" rtl="0" algn="l">
              <a:lnSpc>
                <a:spcPct val="100000"/>
              </a:lnSpc>
              <a:spcBef>
                <a:spcPts val="560"/>
              </a:spcBef>
              <a:spcAft>
                <a:spcPts val="0"/>
              </a:spcAft>
              <a:buSzPts val="2800"/>
              <a:buFont typeface="Arial"/>
              <a:buChar char="•"/>
            </a:pPr>
            <a:r>
              <a:rPr lang="en-US" sz="2000"/>
              <a:t>Partner with organisations concerned with formalising homework; a </a:t>
            </a:r>
            <a:endParaRPr/>
          </a:p>
          <a:p>
            <a:pPr indent="-485775" lvl="1" marL="534988" rtl="0" algn="l">
              <a:lnSpc>
                <a:spcPct val="100000"/>
              </a:lnSpc>
              <a:spcBef>
                <a:spcPts val="560"/>
              </a:spcBef>
              <a:spcAft>
                <a:spcPts val="0"/>
              </a:spcAft>
              <a:buSzPts val="2800"/>
              <a:buFont typeface="Arial"/>
              <a:buChar char="•"/>
            </a:pPr>
            <a:r>
              <a:rPr lang="en-US" sz="2000"/>
              <a:t>Engage with national governments to provide homeworkers with rights to social security </a:t>
            </a:r>
            <a:endParaRPr/>
          </a:p>
          <a:p>
            <a:pPr indent="-228600" lvl="0" marL="457200" rtl="0" algn="l">
              <a:lnSpc>
                <a:spcPct val="100000"/>
              </a:lnSpc>
              <a:spcBef>
                <a:spcPts val="640"/>
              </a:spcBef>
              <a:spcAft>
                <a:spcPts val="0"/>
              </a:spcAft>
              <a:buClr>
                <a:schemeClr val="dk1"/>
              </a:buClr>
              <a:buSzPts val="3200"/>
              <a:buNone/>
            </a:pPr>
            <a:r>
              <a:t/>
            </a:r>
            <a:endParaRPr/>
          </a:p>
        </p:txBody>
      </p:sp>
      <p:sp>
        <p:nvSpPr>
          <p:cNvPr id="236" name="Google Shape;236;p14"/>
          <p:cNvSpPr txBox="1"/>
          <p:nvPr>
            <p:ph idx="2" type="body"/>
          </p:nvPr>
        </p:nvSpPr>
        <p:spPr>
          <a:xfrm flipH="1" rot="10800000">
            <a:off x="448897" y="4965084"/>
            <a:ext cx="4579408" cy="1360560"/>
          </a:xfrm>
          <a:prstGeom prst="rect">
            <a:avLst/>
          </a:prstGeom>
          <a:noFill/>
          <a:ln>
            <a:noFill/>
          </a:ln>
        </p:spPr>
        <p:txBody>
          <a:bodyPr anchorCtr="0" anchor="ctr" bIns="45700" lIns="0" spcFirstLastPara="1" rIns="91425" wrap="square" tIns="45700">
            <a:noAutofit/>
          </a:bodyPr>
          <a:lstStyle/>
          <a:p>
            <a:pPr indent="-228600" lvl="0" marL="457200" rtl="0" algn="l">
              <a:lnSpc>
                <a:spcPct val="100000"/>
              </a:lnSpc>
              <a:spcBef>
                <a:spcPts val="180"/>
              </a:spcBef>
              <a:spcAft>
                <a:spcPts val="0"/>
              </a:spcAft>
              <a:buClr>
                <a:schemeClr val="dk1"/>
              </a:buClr>
              <a:buSzPts val="9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5"/>
          <p:cNvSpPr txBox="1"/>
          <p:nvPr>
            <p:ph type="title"/>
          </p:nvPr>
        </p:nvSpPr>
        <p:spPr>
          <a:xfrm>
            <a:off x="457199" y="205978"/>
            <a:ext cx="8302897" cy="595436"/>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rgbClr val="FF681E"/>
              </a:buClr>
              <a:buSzPts val="2800"/>
              <a:buFont typeface="Arial"/>
              <a:buNone/>
            </a:pPr>
            <a:r>
              <a:rPr lang="en-US"/>
              <a:t>III. Homeworkers’ demands </a:t>
            </a:r>
            <a:endParaRPr/>
          </a:p>
        </p:txBody>
      </p:sp>
      <p:sp>
        <p:nvSpPr>
          <p:cNvPr id="243" name="Google Shape;243;p15"/>
          <p:cNvSpPr txBox="1"/>
          <p:nvPr>
            <p:ph idx="1" type="body"/>
          </p:nvPr>
        </p:nvSpPr>
        <p:spPr>
          <a:xfrm>
            <a:off x="420552" y="801414"/>
            <a:ext cx="4607754" cy="3604535"/>
          </a:xfrm>
          <a:prstGeom prst="rect">
            <a:avLst/>
          </a:prstGeom>
          <a:noFill/>
          <a:ln>
            <a:noFill/>
          </a:ln>
        </p:spPr>
        <p:txBody>
          <a:bodyPr anchorCtr="0" anchor="t" bIns="45700" lIns="91425" spcFirstLastPara="1" rIns="91425" wrap="square" tIns="45700">
            <a:noAutofit/>
          </a:bodyPr>
          <a:lstStyle/>
          <a:p>
            <a:pPr indent="0" lvl="0" marL="25400" rtl="0" algn="l">
              <a:lnSpc>
                <a:spcPct val="100000"/>
              </a:lnSpc>
              <a:spcBef>
                <a:spcPts val="640"/>
              </a:spcBef>
              <a:spcAft>
                <a:spcPts val="0"/>
              </a:spcAft>
              <a:buSzPts val="3200"/>
              <a:buNone/>
            </a:pPr>
            <a:r>
              <a:t/>
            </a:r>
            <a:endParaRPr sz="2400">
              <a:solidFill>
                <a:schemeClr val="accent1"/>
              </a:solidFill>
            </a:endParaRPr>
          </a:p>
          <a:p>
            <a:pPr indent="0" lvl="0" marL="25400" rtl="0" algn="l">
              <a:lnSpc>
                <a:spcPct val="100000"/>
              </a:lnSpc>
              <a:spcBef>
                <a:spcPts val="640"/>
              </a:spcBef>
              <a:spcAft>
                <a:spcPts val="0"/>
              </a:spcAft>
              <a:buSzPts val="3200"/>
              <a:buNone/>
            </a:pPr>
            <a:r>
              <a:rPr lang="en-US" sz="2400">
                <a:solidFill>
                  <a:schemeClr val="accent1"/>
                </a:solidFill>
              </a:rPr>
              <a:t>Meaningful consultation </a:t>
            </a:r>
            <a:endParaRPr/>
          </a:p>
          <a:p>
            <a:pPr indent="0" lvl="0" marL="25400" rtl="0" algn="l">
              <a:lnSpc>
                <a:spcPct val="100000"/>
              </a:lnSpc>
              <a:spcBef>
                <a:spcPts val="640"/>
              </a:spcBef>
              <a:spcAft>
                <a:spcPts val="0"/>
              </a:spcAft>
              <a:buSzPts val="3200"/>
              <a:buNone/>
            </a:pPr>
            <a:r>
              <a:t/>
            </a:r>
            <a:endParaRPr sz="2400">
              <a:solidFill>
                <a:schemeClr val="accent1"/>
              </a:solidFill>
            </a:endParaRPr>
          </a:p>
          <a:p>
            <a:pPr indent="0" lvl="0" marL="25400" rtl="0" algn="l">
              <a:lnSpc>
                <a:spcPct val="100000"/>
              </a:lnSpc>
              <a:spcBef>
                <a:spcPts val="640"/>
              </a:spcBef>
              <a:spcAft>
                <a:spcPts val="0"/>
              </a:spcAft>
              <a:buSzPts val="3200"/>
              <a:buNone/>
            </a:pPr>
            <a:r>
              <a:rPr lang="en-US" sz="2400">
                <a:solidFill>
                  <a:schemeClr val="accent1"/>
                </a:solidFill>
              </a:rPr>
              <a:t>Transparency (contracts with the name of the brand)</a:t>
            </a:r>
            <a:endParaRPr/>
          </a:p>
          <a:p>
            <a:pPr indent="0" lvl="0" marL="25400" rtl="0" algn="l">
              <a:lnSpc>
                <a:spcPct val="100000"/>
              </a:lnSpc>
              <a:spcBef>
                <a:spcPts val="640"/>
              </a:spcBef>
              <a:spcAft>
                <a:spcPts val="0"/>
              </a:spcAft>
              <a:buSzPts val="3200"/>
              <a:buNone/>
            </a:pPr>
            <a:r>
              <a:t/>
            </a:r>
            <a:endParaRPr sz="2400">
              <a:solidFill>
                <a:schemeClr val="accent1"/>
              </a:solidFill>
            </a:endParaRPr>
          </a:p>
          <a:p>
            <a:pPr indent="0" lvl="0" marL="25400" rtl="0" algn="l">
              <a:lnSpc>
                <a:spcPct val="100000"/>
              </a:lnSpc>
              <a:spcBef>
                <a:spcPts val="640"/>
              </a:spcBef>
              <a:spcAft>
                <a:spcPts val="0"/>
              </a:spcAft>
              <a:buSzPts val="3200"/>
              <a:buNone/>
            </a:pPr>
            <a:r>
              <a:rPr lang="en-US" sz="2400">
                <a:solidFill>
                  <a:schemeClr val="accent1"/>
                </a:solidFill>
              </a:rPr>
              <a:t>Access to Justice</a:t>
            </a:r>
            <a:endParaRPr>
              <a:solidFill>
                <a:schemeClr val="accent1"/>
              </a:solidFill>
            </a:endParaRPr>
          </a:p>
        </p:txBody>
      </p:sp>
      <p:pic>
        <p:nvPicPr>
          <p:cNvPr descr="A group of people sitting at a table&#10;&#10;Description automatically generated" id="244" name="Google Shape;244;p15"/>
          <p:cNvPicPr preferRelativeResize="0"/>
          <p:nvPr/>
        </p:nvPicPr>
        <p:blipFill rotWithShape="1">
          <a:blip r:embed="rId3">
            <a:alphaModFix/>
          </a:blip>
          <a:srcRect b="0" l="3901" r="3725" t="7133"/>
          <a:stretch/>
        </p:blipFill>
        <p:spPr>
          <a:xfrm>
            <a:off x="4719961" y="339120"/>
            <a:ext cx="4145280" cy="3866910"/>
          </a:xfrm>
          <a:prstGeom prst="rect">
            <a:avLst/>
          </a:prstGeom>
          <a:solidFill>
            <a:schemeClr val="accent1"/>
          </a:solidFill>
          <a:ln cap="flat" cmpd="sng" w="25400">
            <a:solidFill>
              <a:srgbClr val="BA5A2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6"/>
          <p:cNvSpPr txBox="1"/>
          <p:nvPr>
            <p:ph type="title"/>
          </p:nvPr>
        </p:nvSpPr>
        <p:spPr>
          <a:xfrm>
            <a:off x="0" y="60835"/>
            <a:ext cx="8302897" cy="595436"/>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2800"/>
              <a:buNone/>
            </a:pPr>
            <a:r>
              <a:rPr lang="en-US"/>
              <a:t>Brands support</a:t>
            </a:r>
            <a:endParaRPr/>
          </a:p>
        </p:txBody>
      </p:sp>
      <p:pic>
        <p:nvPicPr>
          <p:cNvPr id="250" name="Google Shape;250;p16"/>
          <p:cNvPicPr preferRelativeResize="0"/>
          <p:nvPr/>
        </p:nvPicPr>
        <p:blipFill rotWithShape="1">
          <a:blip r:embed="rId3">
            <a:alphaModFix/>
          </a:blip>
          <a:srcRect b="0" l="0" r="0" t="1441"/>
          <a:stretch/>
        </p:blipFill>
        <p:spPr>
          <a:xfrm>
            <a:off x="1680952" y="631371"/>
            <a:ext cx="5358477" cy="39020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7"/>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p>
            <a:pPr indent="0" lvl="0" marL="0" rtl="0" algn="l">
              <a:lnSpc>
                <a:spcPct val="100000"/>
              </a:lnSpc>
              <a:spcBef>
                <a:spcPts val="0"/>
              </a:spcBef>
              <a:spcAft>
                <a:spcPts val="0"/>
              </a:spcAft>
              <a:buClr>
                <a:schemeClr val="lt1"/>
              </a:buClr>
              <a:buSzPts val="900"/>
              <a:buNone/>
            </a:pPr>
            <a:r>
              <a:t/>
            </a:r>
            <a:endParaRPr>
              <a:latin typeface="Lato"/>
              <a:ea typeface="Lato"/>
              <a:cs typeface="Lato"/>
              <a:sym typeface="Lato"/>
            </a:endParaRPr>
          </a:p>
        </p:txBody>
      </p:sp>
      <p:sp>
        <p:nvSpPr>
          <p:cNvPr id="256" name="Google Shape;256;p17"/>
          <p:cNvSpPr txBox="1"/>
          <p:nvPr>
            <p:ph type="title"/>
          </p:nvPr>
        </p:nvSpPr>
        <p:spPr>
          <a:xfrm>
            <a:off x="448896" y="2631125"/>
            <a:ext cx="8241879" cy="1050329"/>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0"/>
              </a:spcBef>
              <a:spcAft>
                <a:spcPts val="0"/>
              </a:spcAft>
              <a:buClr>
                <a:schemeClr val="dk1"/>
              </a:buClr>
              <a:buSzPts val="1100"/>
              <a:buFont typeface="Arial"/>
              <a:buNone/>
            </a:pPr>
            <a:r>
              <a:rPr b="0" lang="en-US" sz="1100">
                <a:solidFill>
                  <a:srgbClr val="FFFFFF"/>
                </a:solidFill>
              </a:rPr>
              <a:t>Women in Informal Employment: Globalizing and Organizing (WIEGO) is a global network focused on empowering the working poor, especially women, in the informal economy to secure their livelihoods. We believe all workers should have equal economic opportunities, rights, protection and voice. WIEGO promotes change by improving statistics and expanding knowledge on the informal economy, building networks and capacity among informal worker organizations and, jointly with the networks and organizations, influencing local, national and international policies. </a:t>
            </a:r>
            <a:endParaRPr b="0" sz="11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b="0" sz="1100">
              <a:solidFill>
                <a:srgbClr val="FFFFFF"/>
              </a:solidFill>
            </a:endParaRPr>
          </a:p>
          <a:p>
            <a:pPr indent="0" lvl="0" marL="0" rtl="0" algn="l">
              <a:lnSpc>
                <a:spcPct val="115000"/>
              </a:lnSpc>
              <a:spcBef>
                <a:spcPts val="0"/>
              </a:spcBef>
              <a:spcAft>
                <a:spcPts val="0"/>
              </a:spcAft>
              <a:buClr>
                <a:schemeClr val="dk1"/>
              </a:buClr>
              <a:buSzPts val="1100"/>
              <a:buFont typeface="Arial"/>
              <a:buNone/>
            </a:pPr>
            <a:r>
              <a:rPr b="0" lang="en-US" sz="1100">
                <a:solidFill>
                  <a:srgbClr val="FFFFFF"/>
                </a:solidFill>
              </a:rPr>
              <a:t>Visit </a:t>
            </a:r>
            <a:r>
              <a:rPr b="0" lang="en-US" sz="1100" u="sng">
                <a:solidFill>
                  <a:srgbClr val="FFFFFF"/>
                </a:solidFill>
                <a:hlinkClick r:id="rId3">
                  <a:extLst>
                    <a:ext uri="{A12FA001-AC4F-418D-AE19-62706E023703}">
                      <ahyp:hlinkClr val="tx"/>
                    </a:ext>
                  </a:extLst>
                </a:hlinkClick>
              </a:rPr>
              <a:t>www.wiego.org</a:t>
            </a:r>
            <a:r>
              <a:rPr b="0" lang="en-US" sz="1100">
                <a:solidFill>
                  <a:srgbClr val="FFFFFF"/>
                </a:solidFill>
              </a:rPr>
              <a:t>.</a:t>
            </a:r>
            <a:endParaRPr b="0" sz="1080" cap="none">
              <a:solidFill>
                <a:srgbClr val="FFFFFF"/>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2"/>
          <p:cNvSpPr txBox="1"/>
          <p:nvPr>
            <p:ph type="title"/>
          </p:nvPr>
        </p:nvSpPr>
        <p:spPr>
          <a:xfrm>
            <a:off x="457200" y="205978"/>
            <a:ext cx="3628571" cy="595436"/>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2800"/>
              <a:buNone/>
            </a:pPr>
            <a:r>
              <a:rPr lang="en-US" sz="2000"/>
              <a:t>Platform of Demands</a:t>
            </a:r>
            <a:br>
              <a:rPr lang="en-US" sz="2000"/>
            </a:br>
            <a:endParaRPr sz="2000"/>
          </a:p>
        </p:txBody>
      </p:sp>
      <p:sp>
        <p:nvSpPr>
          <p:cNvPr id="78" name="Google Shape;78;p2"/>
          <p:cNvSpPr txBox="1"/>
          <p:nvPr/>
        </p:nvSpPr>
        <p:spPr>
          <a:xfrm>
            <a:off x="4376057" y="205978"/>
            <a:ext cx="3628571" cy="595436"/>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681E"/>
              </a:buClr>
              <a:buSzPts val="2800"/>
              <a:buFont typeface="Arial"/>
              <a:buNone/>
            </a:pPr>
            <a:r>
              <a:rPr b="1" i="0" lang="en-US" sz="2400" u="none" cap="none" strike="noStrike">
                <a:solidFill>
                  <a:srgbClr val="FF681E"/>
                </a:solidFill>
                <a:latin typeface="Arial"/>
                <a:ea typeface="Arial"/>
                <a:cs typeface="Arial"/>
                <a:sym typeface="Arial"/>
              </a:rPr>
              <a:t>Open Letter</a:t>
            </a:r>
            <a:br>
              <a:rPr b="1" i="0" lang="en-US" sz="2400" u="none" cap="none" strike="noStrike">
                <a:solidFill>
                  <a:srgbClr val="FF681E"/>
                </a:solidFill>
                <a:latin typeface="Arial"/>
                <a:ea typeface="Arial"/>
                <a:cs typeface="Arial"/>
                <a:sym typeface="Arial"/>
              </a:rPr>
            </a:br>
            <a:endParaRPr b="1" i="0" sz="2400" u="none" cap="none" strike="noStrike">
              <a:solidFill>
                <a:srgbClr val="FF681E"/>
              </a:solidFill>
              <a:latin typeface="Arial"/>
              <a:ea typeface="Arial"/>
              <a:cs typeface="Arial"/>
              <a:sym typeface="Arial"/>
            </a:endParaRPr>
          </a:p>
        </p:txBody>
      </p:sp>
      <p:pic>
        <p:nvPicPr>
          <p:cNvPr id="79" name="Google Shape;79;p2"/>
          <p:cNvPicPr preferRelativeResize="0"/>
          <p:nvPr/>
        </p:nvPicPr>
        <p:blipFill rotWithShape="1">
          <a:blip r:embed="rId3">
            <a:alphaModFix/>
          </a:blip>
          <a:srcRect b="0" l="0" r="0" t="0"/>
          <a:stretch/>
        </p:blipFill>
        <p:spPr>
          <a:xfrm>
            <a:off x="925616" y="725713"/>
            <a:ext cx="2944926" cy="3674789"/>
          </a:xfrm>
          <a:prstGeom prst="rect">
            <a:avLst/>
          </a:prstGeom>
          <a:solidFill>
            <a:schemeClr val="accent2"/>
          </a:solidFill>
          <a:ln cap="flat" cmpd="sng" w="25400">
            <a:solidFill>
              <a:srgbClr val="585600"/>
            </a:solidFill>
            <a:prstDash val="solid"/>
            <a:round/>
            <a:headEnd len="sm" w="sm" type="none"/>
            <a:tailEnd len="sm" w="sm" type="none"/>
          </a:ln>
        </p:spPr>
      </p:pic>
      <p:pic>
        <p:nvPicPr>
          <p:cNvPr id="80" name="Google Shape;80;p2"/>
          <p:cNvPicPr preferRelativeResize="0"/>
          <p:nvPr/>
        </p:nvPicPr>
        <p:blipFill rotWithShape="1">
          <a:blip r:embed="rId4">
            <a:alphaModFix/>
          </a:blip>
          <a:srcRect b="0" l="0" r="0" t="0"/>
          <a:stretch/>
        </p:blipFill>
        <p:spPr>
          <a:xfrm>
            <a:off x="4203134" y="725713"/>
            <a:ext cx="4388188" cy="3761873"/>
          </a:xfrm>
          <a:prstGeom prst="rect">
            <a:avLst/>
          </a:prstGeom>
          <a:solidFill>
            <a:schemeClr val="accent2"/>
          </a:solidFill>
          <a:ln cap="flat" cmpd="sng" w="25400">
            <a:solidFill>
              <a:srgbClr val="5856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3"/>
          <p:cNvSpPr txBox="1"/>
          <p:nvPr>
            <p:ph type="title"/>
          </p:nvPr>
        </p:nvSpPr>
        <p:spPr>
          <a:xfrm>
            <a:off x="457199" y="205978"/>
            <a:ext cx="8302897" cy="595436"/>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rgbClr val="FF681E"/>
              </a:buClr>
              <a:buSzPts val="2800"/>
              <a:buFont typeface="Arial"/>
              <a:buNone/>
            </a:pPr>
            <a:r>
              <a:rPr lang="en-US"/>
              <a:t>Contents</a:t>
            </a:r>
            <a:endParaRPr/>
          </a:p>
        </p:txBody>
      </p:sp>
      <p:sp>
        <p:nvSpPr>
          <p:cNvPr id="87" name="Google Shape;87;p3"/>
          <p:cNvSpPr txBox="1"/>
          <p:nvPr>
            <p:ph idx="1" type="body"/>
          </p:nvPr>
        </p:nvSpPr>
        <p:spPr>
          <a:xfrm>
            <a:off x="457200" y="720436"/>
            <a:ext cx="6275196" cy="4217086"/>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lang="en-US" sz="2400"/>
              <a:t>Why the Directive must go beyond factories</a:t>
            </a:r>
            <a:endParaRPr/>
          </a:p>
          <a:p>
            <a:pPr indent="-431800" lvl="0" marL="457200" rtl="0" algn="l">
              <a:lnSpc>
                <a:spcPct val="100000"/>
              </a:lnSpc>
              <a:spcBef>
                <a:spcPts val="640"/>
              </a:spcBef>
              <a:spcAft>
                <a:spcPts val="0"/>
              </a:spcAft>
              <a:buSzPts val="3200"/>
              <a:buChar char="•"/>
            </a:pPr>
            <a:r>
              <a:rPr lang="en-US" sz="2400"/>
              <a:t>Why homeworkers must be included  </a:t>
            </a:r>
            <a:endParaRPr/>
          </a:p>
          <a:p>
            <a:pPr indent="-431800" lvl="0" marL="457200" rtl="0" algn="l">
              <a:lnSpc>
                <a:spcPct val="100000"/>
              </a:lnSpc>
              <a:spcBef>
                <a:spcPts val="640"/>
              </a:spcBef>
              <a:spcAft>
                <a:spcPts val="0"/>
              </a:spcAft>
              <a:buSzPts val="3200"/>
              <a:buChar char="•"/>
            </a:pPr>
            <a:r>
              <a:rPr lang="en-US" sz="2400"/>
              <a:t>Statutory incorporation of homeworkers</a:t>
            </a:r>
            <a:endParaRPr/>
          </a:p>
          <a:p>
            <a:pPr indent="-431800" lvl="0" marL="457200" rtl="0" algn="l">
              <a:lnSpc>
                <a:spcPct val="100000"/>
              </a:lnSpc>
              <a:spcBef>
                <a:spcPts val="640"/>
              </a:spcBef>
              <a:spcAft>
                <a:spcPts val="0"/>
              </a:spcAft>
              <a:buSzPts val="3200"/>
              <a:buChar char="•"/>
            </a:pPr>
            <a:r>
              <a:rPr lang="en-US" sz="2400"/>
              <a:t>Demands by homeworker organisations</a:t>
            </a:r>
            <a:endParaRPr sz="2000"/>
          </a:p>
          <a:p>
            <a:pPr indent="-228600" lvl="0" marL="457200" rtl="0" algn="l">
              <a:lnSpc>
                <a:spcPct val="100000"/>
              </a:lnSpc>
              <a:spcBef>
                <a:spcPts val="640"/>
              </a:spcBef>
              <a:spcAft>
                <a:spcPts val="0"/>
              </a:spcAft>
              <a:buSzPts val="3200"/>
              <a:buNone/>
            </a:pPr>
            <a:r>
              <a:t/>
            </a:r>
            <a:endParaRPr sz="2000"/>
          </a:p>
          <a:p>
            <a:pPr indent="-228600" lvl="0" marL="457200" rtl="0" algn="l">
              <a:lnSpc>
                <a:spcPct val="100000"/>
              </a:lnSpc>
              <a:spcBef>
                <a:spcPts val="640"/>
              </a:spcBef>
              <a:spcAft>
                <a:spcPts val="0"/>
              </a:spcAft>
              <a:buClr>
                <a:schemeClr val="dk1"/>
              </a:buClr>
              <a:buSzPts val="3200"/>
              <a:buNone/>
            </a:pPr>
            <a:r>
              <a:t/>
            </a:r>
            <a:endParaRPr/>
          </a:p>
        </p:txBody>
      </p:sp>
      <p:sp>
        <p:nvSpPr>
          <p:cNvPr id="88" name="Google Shape;88;p3"/>
          <p:cNvSpPr txBox="1"/>
          <p:nvPr>
            <p:ph idx="2"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p>
            <a:pPr indent="-228600" lvl="0" marL="457200" rtl="0" algn="l">
              <a:lnSpc>
                <a:spcPct val="100000"/>
              </a:lnSpc>
              <a:spcBef>
                <a:spcPts val="180"/>
              </a:spcBef>
              <a:spcAft>
                <a:spcPts val="0"/>
              </a:spcAft>
              <a:buClr>
                <a:schemeClr val="dk1"/>
              </a:buClr>
              <a:buSzPts val="900"/>
              <a:buNone/>
            </a:pPr>
            <a:r>
              <a:t/>
            </a:r>
            <a:endParaRPr/>
          </a:p>
        </p:txBody>
      </p:sp>
      <p:pic>
        <p:nvPicPr>
          <p:cNvPr descr="A young child in a pink shirt&#10;&#10;Description automatically generated" id="89" name="Google Shape;89;p3"/>
          <p:cNvPicPr preferRelativeResize="0"/>
          <p:nvPr/>
        </p:nvPicPr>
        <p:blipFill rotWithShape="1">
          <a:blip r:embed="rId3">
            <a:alphaModFix/>
          </a:blip>
          <a:srcRect b="0" l="0" r="0" t="0"/>
          <a:stretch/>
        </p:blipFill>
        <p:spPr>
          <a:xfrm>
            <a:off x="5908431" y="580995"/>
            <a:ext cx="3862886" cy="36380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4"/>
          <p:cNvSpPr txBox="1"/>
          <p:nvPr>
            <p:ph type="title"/>
          </p:nvPr>
        </p:nvSpPr>
        <p:spPr>
          <a:xfrm>
            <a:off x="457199" y="205978"/>
            <a:ext cx="8302897" cy="595436"/>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rgbClr val="FF681E"/>
              </a:buClr>
              <a:buSzPts val="2800"/>
              <a:buFont typeface="Arial"/>
              <a:buNone/>
            </a:pPr>
            <a:r>
              <a:rPr lang="en-US"/>
              <a:t>I. Arguments why the Directive must go beyond factories </a:t>
            </a:r>
            <a:endParaRPr/>
          </a:p>
        </p:txBody>
      </p:sp>
      <p:sp>
        <p:nvSpPr>
          <p:cNvPr id="95" name="Google Shape;95;p4"/>
          <p:cNvSpPr txBox="1"/>
          <p:nvPr>
            <p:ph idx="1" type="body"/>
          </p:nvPr>
        </p:nvSpPr>
        <p:spPr>
          <a:xfrm>
            <a:off x="457199" y="1200151"/>
            <a:ext cx="8302897" cy="3477594"/>
          </a:xfrm>
          <a:prstGeom prst="rect">
            <a:avLst/>
          </a:prstGeom>
          <a:noFill/>
          <a:ln>
            <a:noFill/>
          </a:ln>
        </p:spPr>
        <p:txBody>
          <a:bodyPr anchorCtr="0" anchor="t" bIns="45700" lIns="91425" spcFirstLastPara="1" rIns="91425" wrap="square" tIns="45700">
            <a:noAutofit/>
          </a:bodyPr>
          <a:lstStyle/>
          <a:p>
            <a:pPr indent="-457200" lvl="0" marL="482600" rtl="0" algn="l">
              <a:lnSpc>
                <a:spcPct val="100000"/>
              </a:lnSpc>
              <a:spcBef>
                <a:spcPts val="640"/>
              </a:spcBef>
              <a:spcAft>
                <a:spcPts val="0"/>
              </a:spcAft>
              <a:buSzPts val="3200"/>
              <a:buFont typeface="Arial"/>
              <a:buAutoNum type="arabicPeriod"/>
            </a:pPr>
            <a:r>
              <a:rPr lang="en-US" sz="2400"/>
              <a:t>It would ignore the real structure of the chain </a:t>
            </a:r>
            <a:endParaRPr/>
          </a:p>
          <a:p>
            <a:pPr indent="-457200" lvl="0" marL="482600" rtl="0" algn="l">
              <a:lnSpc>
                <a:spcPct val="100000"/>
              </a:lnSpc>
              <a:spcBef>
                <a:spcPts val="640"/>
              </a:spcBef>
              <a:spcAft>
                <a:spcPts val="0"/>
              </a:spcAft>
              <a:buSzPts val="3200"/>
              <a:buFont typeface="Arial"/>
              <a:buAutoNum type="arabicPeriod"/>
            </a:pPr>
            <a:r>
              <a:rPr lang="en-US" sz="2400"/>
              <a:t>It will lead to greater informalization of work ( LeBaron et al 2019) and exploitation of workers with impunity</a:t>
            </a:r>
            <a:endParaRPr/>
          </a:p>
          <a:p>
            <a:pPr indent="-457200" lvl="0" marL="482600" rtl="0" algn="l">
              <a:lnSpc>
                <a:spcPct val="100000"/>
              </a:lnSpc>
              <a:spcBef>
                <a:spcPts val="640"/>
              </a:spcBef>
              <a:spcAft>
                <a:spcPts val="0"/>
              </a:spcAft>
              <a:buSzPts val="3200"/>
              <a:buFont typeface="Arial"/>
              <a:buAutoNum type="arabicPeriod"/>
            </a:pPr>
            <a:r>
              <a:rPr lang="en-US" sz="2400"/>
              <a:t>The cost of improving labour rights of some workers will be borne by other workers </a:t>
            </a:r>
            <a:endParaRPr/>
          </a:p>
          <a:p>
            <a:pPr indent="-457200" lvl="0" marL="482600" rtl="0" algn="l">
              <a:lnSpc>
                <a:spcPct val="100000"/>
              </a:lnSpc>
              <a:spcBef>
                <a:spcPts val="640"/>
              </a:spcBef>
              <a:spcAft>
                <a:spcPts val="0"/>
              </a:spcAft>
              <a:buSzPts val="3200"/>
              <a:buFont typeface="Arial"/>
              <a:buAutoNum type="arabicPeriod"/>
            </a:pPr>
            <a:r>
              <a:rPr lang="en-US" sz="2400"/>
              <a:t>Including homeworkers is a gender issue</a:t>
            </a:r>
            <a:endParaRPr sz="2000"/>
          </a:p>
          <a:p>
            <a:pPr indent="-228600" lvl="0" marL="457200" rtl="0" algn="l">
              <a:lnSpc>
                <a:spcPct val="100000"/>
              </a:lnSpc>
              <a:spcBef>
                <a:spcPts val="640"/>
              </a:spcBef>
              <a:spcAft>
                <a:spcPts val="0"/>
              </a:spcAft>
              <a:buClr>
                <a:schemeClr val="dk1"/>
              </a:buClr>
              <a:buSzPts val="3200"/>
              <a:buNone/>
            </a:pPr>
            <a:r>
              <a:t/>
            </a:r>
            <a:endParaRPr sz="2000"/>
          </a:p>
          <a:p>
            <a:pPr indent="-228600" lvl="0" marL="457200" rtl="0" algn="l">
              <a:lnSpc>
                <a:spcPct val="100000"/>
              </a:lnSpc>
              <a:spcBef>
                <a:spcPts val="640"/>
              </a:spcBef>
              <a:spcAft>
                <a:spcPts val="0"/>
              </a:spcAft>
              <a:buClr>
                <a:schemeClr val="dk1"/>
              </a:buClr>
              <a:buSzPts val="3200"/>
              <a:buNone/>
            </a:pPr>
            <a:r>
              <a:t/>
            </a:r>
            <a:endParaRPr sz="2000"/>
          </a:p>
        </p:txBody>
      </p:sp>
      <p:sp>
        <p:nvSpPr>
          <p:cNvPr id="96" name="Google Shape;96;p4"/>
          <p:cNvSpPr txBox="1"/>
          <p:nvPr>
            <p:ph idx="2"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p>
            <a:pPr indent="-228600" lvl="0" marL="457200" rtl="0" algn="l">
              <a:lnSpc>
                <a:spcPct val="100000"/>
              </a:lnSpc>
              <a:spcBef>
                <a:spcPts val="180"/>
              </a:spcBef>
              <a:spcAft>
                <a:spcPts val="0"/>
              </a:spcAft>
              <a:buClr>
                <a:schemeClr val="dk1"/>
              </a:buClr>
              <a:buSzPts val="9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5"/>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p>
            <a:pPr indent="-228600" lvl="0" marL="457200" rtl="0" algn="l">
              <a:lnSpc>
                <a:spcPct val="100000"/>
              </a:lnSpc>
              <a:spcBef>
                <a:spcPts val="180"/>
              </a:spcBef>
              <a:spcAft>
                <a:spcPts val="0"/>
              </a:spcAft>
              <a:buClr>
                <a:schemeClr val="dk1"/>
              </a:buClr>
              <a:buSzPts val="900"/>
              <a:buNone/>
            </a:pPr>
            <a:r>
              <a:t/>
            </a:r>
            <a:endParaRPr/>
          </a:p>
        </p:txBody>
      </p:sp>
      <p:sp>
        <p:nvSpPr>
          <p:cNvPr id="102" name="Google Shape;102;p5"/>
          <p:cNvSpPr txBox="1"/>
          <p:nvPr>
            <p:ph type="ctrTitle"/>
          </p:nvPr>
        </p:nvSpPr>
        <p:spPr>
          <a:xfrm>
            <a:off x="448897" y="897467"/>
            <a:ext cx="8009303" cy="1600200"/>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4800"/>
              <a:buNone/>
            </a:pPr>
            <a:r>
              <a:rPr lang="en-US"/>
              <a:t>1. It will ignore the real structure of the  Chain </a:t>
            </a:r>
            <a:endParaRPr/>
          </a:p>
        </p:txBody>
      </p:sp>
      <p:sp>
        <p:nvSpPr>
          <p:cNvPr id="103" name="Google Shape;103;p5"/>
          <p:cNvSpPr txBox="1"/>
          <p:nvPr>
            <p:ph idx="2" type="subTitle"/>
          </p:nvPr>
        </p:nvSpPr>
        <p:spPr>
          <a:xfrm>
            <a:off x="448897" y="2672727"/>
            <a:ext cx="8009303" cy="1205009"/>
          </a:xfrm>
          <a:prstGeom prst="rect">
            <a:avLst/>
          </a:prstGeom>
          <a:noFill/>
          <a:ln>
            <a:noFill/>
          </a:ln>
        </p:spPr>
        <p:txBody>
          <a:bodyPr anchorCtr="0" anchor="t" bIns="45700" lIns="91425" spcFirstLastPara="1" rIns="91425" wrap="square" tIns="45700">
            <a:noAutofit/>
          </a:bodyPr>
          <a:lstStyle/>
          <a:p>
            <a:pPr indent="-431800" lvl="0" marL="457200" rtl="0" algn="ctr">
              <a:lnSpc>
                <a:spcPct val="100000"/>
              </a:lnSpc>
              <a:spcBef>
                <a:spcPts val="640"/>
              </a:spcBef>
              <a:spcAft>
                <a:spcPts val="0"/>
              </a:spcAft>
              <a:buClr>
                <a:schemeClr val="accent2"/>
              </a:buClr>
              <a:buSzPts val="32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6"/>
          <p:cNvSpPr txBox="1"/>
          <p:nvPr/>
        </p:nvSpPr>
        <p:spPr>
          <a:xfrm>
            <a:off x="610974" y="104102"/>
            <a:ext cx="7187868" cy="535838"/>
          </a:xfrm>
          <a:prstGeom prst="rect">
            <a:avLst/>
          </a:prstGeom>
          <a:solidFill>
            <a:schemeClr val="accent2"/>
          </a:solidFill>
          <a:ln>
            <a:noFill/>
          </a:ln>
        </p:spPr>
        <p:txBody>
          <a:bodyPr anchorCtr="0" anchor="ctr" bIns="29675" lIns="29675" spcFirstLastPara="1" rIns="29675" wrap="square" tIns="29675">
            <a:noAutofit/>
          </a:bodyPr>
          <a:lstStyle/>
          <a:p>
            <a:pPr indent="435048" lvl="0" marL="0" marR="0" rtl="0" algn="l">
              <a:lnSpc>
                <a:spcPct val="90000"/>
              </a:lnSpc>
              <a:spcBef>
                <a:spcPts val="0"/>
              </a:spcBef>
              <a:spcAft>
                <a:spcPts val="0"/>
              </a:spcAft>
              <a:buNone/>
            </a:pPr>
            <a:r>
              <a:rPr b="0" i="0" lang="en-US" sz="2598" u="none" cap="none" strike="noStrike">
                <a:solidFill>
                  <a:schemeClr val="lt1"/>
                </a:solidFill>
                <a:latin typeface="Lato"/>
                <a:ea typeface="Lato"/>
                <a:cs typeface="Lato"/>
                <a:sym typeface="Lato"/>
              </a:rPr>
              <a:t>Supply chain in Tiruppur, India</a:t>
            </a:r>
            <a:endParaRPr b="0" i="0" sz="909" u="none" cap="none" strike="noStrike">
              <a:solidFill>
                <a:srgbClr val="000000"/>
              </a:solidFill>
              <a:latin typeface="Arial"/>
              <a:ea typeface="Arial"/>
              <a:cs typeface="Arial"/>
              <a:sym typeface="Arial"/>
            </a:endParaRPr>
          </a:p>
        </p:txBody>
      </p:sp>
      <p:sp>
        <p:nvSpPr>
          <p:cNvPr id="110" name="Google Shape;110;p6"/>
          <p:cNvSpPr/>
          <p:nvPr/>
        </p:nvSpPr>
        <p:spPr>
          <a:xfrm flipH="1" rot="10800000">
            <a:off x="4340511" y="3603169"/>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11" name="Google Shape;111;p6"/>
          <p:cNvSpPr/>
          <p:nvPr/>
        </p:nvSpPr>
        <p:spPr>
          <a:xfrm flipH="1" rot="10800000">
            <a:off x="5858777" y="3603169"/>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12" name="Google Shape;112;p6"/>
          <p:cNvSpPr/>
          <p:nvPr/>
        </p:nvSpPr>
        <p:spPr>
          <a:xfrm flipH="1">
            <a:off x="5091271" y="1791029"/>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13" name="Google Shape;113;p6"/>
          <p:cNvSpPr/>
          <p:nvPr/>
        </p:nvSpPr>
        <p:spPr>
          <a:xfrm flipH="1">
            <a:off x="4362651" y="3080240"/>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14" name="Google Shape;114;p6"/>
          <p:cNvSpPr/>
          <p:nvPr/>
        </p:nvSpPr>
        <p:spPr>
          <a:xfrm flipH="1">
            <a:off x="5856276" y="3066096"/>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15" name="Google Shape;115;p6"/>
          <p:cNvSpPr/>
          <p:nvPr/>
        </p:nvSpPr>
        <p:spPr>
          <a:xfrm flipH="1">
            <a:off x="5846533" y="2416391"/>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16" name="Google Shape;116;p6"/>
          <p:cNvSpPr/>
          <p:nvPr/>
        </p:nvSpPr>
        <p:spPr>
          <a:xfrm flipH="1">
            <a:off x="4340511" y="2426809"/>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17" name="Google Shape;117;p6"/>
          <p:cNvSpPr/>
          <p:nvPr/>
        </p:nvSpPr>
        <p:spPr>
          <a:xfrm flipH="1">
            <a:off x="5091271" y="1001573"/>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18" name="Google Shape;118;p6"/>
          <p:cNvSpPr/>
          <p:nvPr/>
        </p:nvSpPr>
        <p:spPr>
          <a:xfrm>
            <a:off x="3730960" y="3356806"/>
            <a:ext cx="1376841" cy="368890"/>
          </a:xfrm>
          <a:prstGeom prst="roundRect">
            <a:avLst>
              <a:gd fmla="val 16667" name="adj"/>
            </a:avLst>
          </a:prstGeom>
          <a:solidFill>
            <a:schemeClr val="accent3"/>
          </a:solidFill>
          <a:ln>
            <a:noFill/>
          </a:ln>
        </p:spPr>
        <p:txBody>
          <a:bodyPr anchorCtr="0" anchor="t" bIns="29675" lIns="29675" spcFirstLastPara="1" rIns="29675" wrap="square" tIns="23375">
            <a:noAutofit/>
          </a:bodyPr>
          <a:lstStyle/>
          <a:p>
            <a:pPr indent="0" lvl="0" marL="0" marR="0" rtl="0" algn="ctr">
              <a:lnSpc>
                <a:spcPct val="100000"/>
              </a:lnSpc>
              <a:spcBef>
                <a:spcPts val="0"/>
              </a:spcBef>
              <a:spcAft>
                <a:spcPts val="0"/>
              </a:spcAft>
              <a:buNone/>
            </a:pPr>
            <a:r>
              <a:rPr b="0" i="0" lang="en-US" sz="909" u="none" cap="none" strike="noStrike">
                <a:solidFill>
                  <a:srgbClr val="FFFFFF"/>
                </a:solidFill>
                <a:latin typeface="Lato"/>
                <a:ea typeface="Lato"/>
                <a:cs typeface="Lato"/>
                <a:sym typeface="Lato"/>
              </a:rPr>
              <a:t>Small workshop</a:t>
            </a:r>
            <a:endParaRPr b="0" i="0" sz="909" u="none" cap="none" strike="noStrike">
              <a:solidFill>
                <a:srgbClr val="FFFFFF"/>
              </a:solidFill>
              <a:latin typeface="Lato"/>
              <a:ea typeface="Lato"/>
              <a:cs typeface="Lato"/>
              <a:sym typeface="Lato"/>
            </a:endParaRPr>
          </a:p>
          <a:p>
            <a:pPr indent="0" lvl="0" marL="0" marR="0" rtl="0" algn="ctr">
              <a:lnSpc>
                <a:spcPct val="100000"/>
              </a:lnSpc>
              <a:spcBef>
                <a:spcPts val="0"/>
              </a:spcBef>
              <a:spcAft>
                <a:spcPts val="0"/>
              </a:spcAft>
              <a:buNone/>
            </a:pPr>
            <a:r>
              <a:rPr b="0" i="0" lang="en-US" sz="909" u="none" cap="none" strike="noStrike">
                <a:solidFill>
                  <a:srgbClr val="FFFFFF"/>
                </a:solidFill>
                <a:latin typeface="Lato Light"/>
                <a:ea typeface="Lato Light"/>
                <a:cs typeface="Lato Light"/>
                <a:sym typeface="Lato Light"/>
              </a:rPr>
              <a:t> 1-10 workers</a:t>
            </a:r>
            <a:endParaRPr b="0" i="0" sz="909" u="none" cap="none" strike="noStrike">
              <a:solidFill>
                <a:srgbClr val="000000"/>
              </a:solidFill>
              <a:latin typeface="Arial"/>
              <a:ea typeface="Arial"/>
              <a:cs typeface="Arial"/>
              <a:sym typeface="Arial"/>
            </a:endParaRPr>
          </a:p>
        </p:txBody>
      </p:sp>
      <p:sp>
        <p:nvSpPr>
          <p:cNvPr id="119" name="Google Shape;119;p6"/>
          <p:cNvSpPr/>
          <p:nvPr/>
        </p:nvSpPr>
        <p:spPr>
          <a:xfrm>
            <a:off x="4208936" y="815709"/>
            <a:ext cx="1925020" cy="243255"/>
          </a:xfrm>
          <a:prstGeom prst="roundRect">
            <a:avLst>
              <a:gd fmla="val 16667" name="adj"/>
            </a:avLst>
          </a:prstGeom>
          <a:solidFill>
            <a:schemeClr val="accent2"/>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1" i="0" lang="en-US" sz="1039" u="none" cap="none" strike="noStrike">
                <a:solidFill>
                  <a:srgbClr val="FFFFFF"/>
                </a:solidFill>
                <a:latin typeface="Lato"/>
                <a:ea typeface="Lato"/>
                <a:cs typeface="Lato"/>
                <a:sym typeface="Lato"/>
              </a:rPr>
              <a:t>GLOBAL BRAND</a:t>
            </a:r>
            <a:endParaRPr b="0" i="0" sz="909" u="none" cap="none" strike="noStrike">
              <a:solidFill>
                <a:srgbClr val="000000"/>
              </a:solidFill>
              <a:latin typeface="Arial"/>
              <a:ea typeface="Arial"/>
              <a:cs typeface="Arial"/>
              <a:sym typeface="Arial"/>
            </a:endParaRPr>
          </a:p>
        </p:txBody>
      </p:sp>
      <p:sp>
        <p:nvSpPr>
          <p:cNvPr id="120" name="Google Shape;120;p6"/>
          <p:cNvSpPr/>
          <p:nvPr/>
        </p:nvSpPr>
        <p:spPr>
          <a:xfrm>
            <a:off x="4208936" y="1286623"/>
            <a:ext cx="1925020" cy="574970"/>
          </a:xfrm>
          <a:prstGeom prst="roundRect">
            <a:avLst>
              <a:gd fmla="val 16667" name="adj"/>
            </a:avLst>
          </a:prstGeom>
          <a:solidFill>
            <a:schemeClr val="accent3"/>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1" i="0" lang="en-US" sz="1039" u="none" cap="none" strike="noStrike">
                <a:solidFill>
                  <a:srgbClr val="FFFFFF"/>
                </a:solidFill>
                <a:latin typeface="Lato"/>
                <a:ea typeface="Lato"/>
                <a:cs typeface="Lato"/>
                <a:sym typeface="Lato"/>
              </a:rPr>
              <a:t>FIRST-TIER SUPPLIER: </a:t>
            </a:r>
            <a:endParaRPr b="0" i="0" sz="909"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039" u="none" cap="none" strike="noStrike">
                <a:solidFill>
                  <a:srgbClr val="FFFFFF"/>
                </a:solidFill>
                <a:latin typeface="Lato"/>
                <a:ea typeface="Lato"/>
                <a:cs typeface="Lato"/>
                <a:sym typeface="Lato"/>
              </a:rPr>
              <a:t>Export House </a:t>
            </a:r>
            <a:endParaRPr b="0" i="0" sz="909"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909" u="none" cap="none" strike="noStrike">
                <a:solidFill>
                  <a:srgbClr val="FFFFFF"/>
                </a:solidFill>
                <a:latin typeface="Lato Light"/>
                <a:ea typeface="Lato Light"/>
                <a:cs typeface="Lato Light"/>
                <a:sym typeface="Lato Light"/>
              </a:rPr>
              <a:t>approx. 1500 workers</a:t>
            </a:r>
            <a:endParaRPr b="0" i="0" sz="909" u="none" cap="none" strike="noStrike">
              <a:solidFill>
                <a:srgbClr val="000000"/>
              </a:solidFill>
              <a:latin typeface="Arial"/>
              <a:ea typeface="Arial"/>
              <a:cs typeface="Arial"/>
              <a:sym typeface="Arial"/>
            </a:endParaRPr>
          </a:p>
        </p:txBody>
      </p:sp>
      <p:sp>
        <p:nvSpPr>
          <p:cNvPr id="121" name="Google Shape;121;p6"/>
          <p:cNvSpPr/>
          <p:nvPr/>
        </p:nvSpPr>
        <p:spPr>
          <a:xfrm>
            <a:off x="4215532" y="2075272"/>
            <a:ext cx="1925020" cy="398056"/>
          </a:xfrm>
          <a:prstGeom prst="roundRect">
            <a:avLst>
              <a:gd fmla="val 16667" name="adj"/>
            </a:avLst>
          </a:prstGeom>
          <a:solidFill>
            <a:schemeClr val="accent3"/>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1" i="0" lang="en-US" sz="1039" u="none" cap="none" strike="noStrike">
                <a:solidFill>
                  <a:srgbClr val="FFFFFF"/>
                </a:solidFill>
                <a:latin typeface="Lato"/>
                <a:ea typeface="Lato"/>
                <a:cs typeface="Lato"/>
                <a:sym typeface="Lato"/>
              </a:rPr>
              <a:t>SECOND-TIER SUPPLIER</a:t>
            </a:r>
            <a:endParaRPr b="0" i="0" sz="909"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909" u="none" cap="none" strike="noStrike">
                <a:solidFill>
                  <a:srgbClr val="FFFFFF"/>
                </a:solidFill>
                <a:latin typeface="Lato Light"/>
                <a:ea typeface="Lato Light"/>
                <a:cs typeface="Lato Light"/>
                <a:sym typeface="Lato Light"/>
              </a:rPr>
              <a:t>  approx. 400 workers</a:t>
            </a:r>
            <a:endParaRPr b="0" i="0" sz="909" u="none" cap="none" strike="noStrike">
              <a:solidFill>
                <a:srgbClr val="000000"/>
              </a:solidFill>
              <a:latin typeface="Arial"/>
              <a:ea typeface="Arial"/>
              <a:cs typeface="Arial"/>
              <a:sym typeface="Arial"/>
            </a:endParaRPr>
          </a:p>
        </p:txBody>
      </p:sp>
      <p:sp>
        <p:nvSpPr>
          <p:cNvPr id="122" name="Google Shape;122;p6"/>
          <p:cNvSpPr/>
          <p:nvPr/>
        </p:nvSpPr>
        <p:spPr>
          <a:xfrm>
            <a:off x="3730961" y="2712145"/>
            <a:ext cx="1376840" cy="398056"/>
          </a:xfrm>
          <a:prstGeom prst="roundRect">
            <a:avLst>
              <a:gd fmla="val 16667" name="adj"/>
            </a:avLst>
          </a:prstGeom>
          <a:solidFill>
            <a:schemeClr val="accent3"/>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0" i="0" lang="en-US" sz="1039" u="none" cap="none" strike="noStrike">
                <a:solidFill>
                  <a:srgbClr val="FFFFFF"/>
                </a:solidFill>
                <a:latin typeface="Lato"/>
                <a:ea typeface="Lato"/>
                <a:cs typeface="Lato"/>
                <a:sym typeface="Lato"/>
              </a:rPr>
              <a:t>Workshops:</a:t>
            </a:r>
            <a:endParaRPr b="0" i="0" sz="1039"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None/>
            </a:pPr>
            <a:r>
              <a:rPr b="0" i="0" lang="en-US" sz="909" u="none" cap="none" strike="noStrike">
                <a:solidFill>
                  <a:srgbClr val="FFFFFF"/>
                </a:solidFill>
                <a:latin typeface="Lato Light"/>
                <a:ea typeface="Lato Light"/>
                <a:cs typeface="Lato Light"/>
                <a:sym typeface="Lato Light"/>
              </a:rPr>
              <a:t> 10-80 workers</a:t>
            </a:r>
            <a:endParaRPr b="0" i="0" sz="909" u="none" cap="none" strike="noStrike">
              <a:solidFill>
                <a:srgbClr val="000000"/>
              </a:solidFill>
              <a:latin typeface="Arial"/>
              <a:ea typeface="Arial"/>
              <a:cs typeface="Arial"/>
              <a:sym typeface="Arial"/>
            </a:endParaRPr>
          </a:p>
        </p:txBody>
      </p:sp>
      <p:sp>
        <p:nvSpPr>
          <p:cNvPr id="123" name="Google Shape;123;p6"/>
          <p:cNvSpPr/>
          <p:nvPr/>
        </p:nvSpPr>
        <p:spPr>
          <a:xfrm>
            <a:off x="5267532" y="2704227"/>
            <a:ext cx="1376840" cy="398056"/>
          </a:xfrm>
          <a:prstGeom prst="roundRect">
            <a:avLst>
              <a:gd fmla="val 16667" name="adj"/>
            </a:avLst>
          </a:prstGeom>
          <a:solidFill>
            <a:schemeClr val="accent3"/>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0" i="0" lang="en-US" sz="1039" u="none" cap="none" strike="noStrike">
                <a:solidFill>
                  <a:srgbClr val="FFFFFF"/>
                </a:solidFill>
                <a:latin typeface="Lato"/>
                <a:ea typeface="Lato"/>
                <a:cs typeface="Lato"/>
                <a:sym typeface="Lato"/>
              </a:rPr>
              <a:t>Contractor:</a:t>
            </a:r>
            <a:endParaRPr b="0" i="0" sz="1039"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None/>
            </a:pPr>
            <a:r>
              <a:rPr b="0" i="0" lang="en-US" sz="909" u="none" cap="none" strike="noStrike">
                <a:solidFill>
                  <a:srgbClr val="FFFFFF"/>
                </a:solidFill>
                <a:latin typeface="Lato Light"/>
                <a:ea typeface="Lato Light"/>
                <a:cs typeface="Lato Light"/>
                <a:sym typeface="Lato Light"/>
              </a:rPr>
              <a:t>labour broker</a:t>
            </a:r>
            <a:endParaRPr b="0" i="0" sz="909" u="none" cap="none" strike="noStrike">
              <a:solidFill>
                <a:srgbClr val="000000"/>
              </a:solidFill>
              <a:latin typeface="Lato Light"/>
              <a:ea typeface="Lato Light"/>
              <a:cs typeface="Lato Light"/>
              <a:sym typeface="Lato Light"/>
            </a:endParaRPr>
          </a:p>
        </p:txBody>
      </p:sp>
      <p:grpSp>
        <p:nvGrpSpPr>
          <p:cNvPr id="124" name="Google Shape;124;p6"/>
          <p:cNvGrpSpPr/>
          <p:nvPr/>
        </p:nvGrpSpPr>
        <p:grpSpPr>
          <a:xfrm>
            <a:off x="2589184" y="4164513"/>
            <a:ext cx="5209658" cy="221142"/>
            <a:chOff x="2449725" y="6185415"/>
            <a:chExt cx="8085055" cy="340517"/>
          </a:xfrm>
        </p:grpSpPr>
        <p:sp>
          <p:nvSpPr>
            <p:cNvPr id="125" name="Google Shape;125;p6"/>
            <p:cNvSpPr/>
            <p:nvPr/>
          </p:nvSpPr>
          <p:spPr>
            <a:xfrm>
              <a:off x="7369576" y="6185415"/>
              <a:ext cx="1525254" cy="340517"/>
            </a:xfrm>
            <a:prstGeom prst="roundRect">
              <a:avLst>
                <a:gd fmla="val 16667" name="adj"/>
              </a:avLst>
            </a:prstGeom>
            <a:solidFill>
              <a:schemeClr val="accent3"/>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1" i="0" lang="en-US" sz="909" u="none" cap="none" strike="noStrike">
                  <a:solidFill>
                    <a:srgbClr val="FFFFFF"/>
                  </a:solidFill>
                  <a:latin typeface="Lato"/>
                  <a:ea typeface="Lato"/>
                  <a:cs typeface="Lato"/>
                  <a:sym typeface="Lato"/>
                </a:rPr>
                <a:t>Homeworkers</a:t>
              </a:r>
              <a:endParaRPr b="0" i="0" sz="909" u="none" cap="none" strike="noStrike">
                <a:solidFill>
                  <a:srgbClr val="000000"/>
                </a:solidFill>
                <a:latin typeface="Arial"/>
                <a:ea typeface="Arial"/>
                <a:cs typeface="Arial"/>
                <a:sym typeface="Arial"/>
              </a:endParaRPr>
            </a:p>
          </p:txBody>
        </p:sp>
        <p:sp>
          <p:nvSpPr>
            <p:cNvPr id="126" name="Google Shape;126;p6"/>
            <p:cNvSpPr/>
            <p:nvPr/>
          </p:nvSpPr>
          <p:spPr>
            <a:xfrm>
              <a:off x="5729626" y="6185415"/>
              <a:ext cx="1525254" cy="340517"/>
            </a:xfrm>
            <a:prstGeom prst="roundRect">
              <a:avLst>
                <a:gd fmla="val 16667" name="adj"/>
              </a:avLst>
            </a:prstGeom>
            <a:solidFill>
              <a:schemeClr val="accent3"/>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1" i="0" lang="en-US" sz="909" u="none" cap="none" strike="noStrike">
                  <a:solidFill>
                    <a:srgbClr val="FFFFFF"/>
                  </a:solidFill>
                  <a:latin typeface="Lato"/>
                  <a:ea typeface="Lato"/>
                  <a:cs typeface="Lato"/>
                  <a:sym typeface="Lato"/>
                </a:rPr>
                <a:t>Homeworkers</a:t>
              </a:r>
              <a:endParaRPr b="0" i="0" sz="909" u="none" cap="none" strike="noStrike">
                <a:solidFill>
                  <a:srgbClr val="000000"/>
                </a:solidFill>
                <a:latin typeface="Arial"/>
                <a:ea typeface="Arial"/>
                <a:cs typeface="Arial"/>
                <a:sym typeface="Arial"/>
              </a:endParaRPr>
            </a:p>
          </p:txBody>
        </p:sp>
        <p:sp>
          <p:nvSpPr>
            <p:cNvPr id="127" name="Google Shape;127;p6"/>
            <p:cNvSpPr/>
            <p:nvPr/>
          </p:nvSpPr>
          <p:spPr>
            <a:xfrm>
              <a:off x="4089675" y="6185415"/>
              <a:ext cx="1525254" cy="340517"/>
            </a:xfrm>
            <a:prstGeom prst="roundRect">
              <a:avLst>
                <a:gd fmla="val 16667" name="adj"/>
              </a:avLst>
            </a:prstGeom>
            <a:solidFill>
              <a:schemeClr val="accent3"/>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1" i="0" lang="en-US" sz="909" u="none" cap="none" strike="noStrike">
                  <a:solidFill>
                    <a:srgbClr val="FFFFFF"/>
                  </a:solidFill>
                  <a:latin typeface="Lato"/>
                  <a:ea typeface="Lato"/>
                  <a:cs typeface="Lato"/>
                  <a:sym typeface="Lato"/>
                </a:rPr>
                <a:t>Homeworkers</a:t>
              </a:r>
              <a:endParaRPr b="0" i="0" sz="909" u="none" cap="none" strike="noStrike">
                <a:solidFill>
                  <a:srgbClr val="000000"/>
                </a:solidFill>
                <a:latin typeface="Arial"/>
                <a:ea typeface="Arial"/>
                <a:cs typeface="Arial"/>
                <a:sym typeface="Arial"/>
              </a:endParaRPr>
            </a:p>
          </p:txBody>
        </p:sp>
        <p:sp>
          <p:nvSpPr>
            <p:cNvPr id="128" name="Google Shape;128;p6"/>
            <p:cNvSpPr/>
            <p:nvPr/>
          </p:nvSpPr>
          <p:spPr>
            <a:xfrm>
              <a:off x="2449725" y="6185415"/>
              <a:ext cx="1525254" cy="340517"/>
            </a:xfrm>
            <a:prstGeom prst="roundRect">
              <a:avLst>
                <a:gd fmla="val 16667" name="adj"/>
              </a:avLst>
            </a:prstGeom>
            <a:solidFill>
              <a:schemeClr val="accent3"/>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1" i="0" lang="en-US" sz="909" u="none" cap="none" strike="noStrike">
                  <a:solidFill>
                    <a:srgbClr val="FFFFFF"/>
                  </a:solidFill>
                  <a:latin typeface="Lato"/>
                  <a:ea typeface="Lato"/>
                  <a:cs typeface="Lato"/>
                  <a:sym typeface="Lato"/>
                </a:rPr>
                <a:t>Homeworkers</a:t>
              </a:r>
              <a:endParaRPr b="0" i="0" sz="909" u="none" cap="none" strike="noStrike">
                <a:solidFill>
                  <a:srgbClr val="000000"/>
                </a:solidFill>
                <a:latin typeface="Arial"/>
                <a:ea typeface="Arial"/>
                <a:cs typeface="Arial"/>
                <a:sym typeface="Arial"/>
              </a:endParaRPr>
            </a:p>
          </p:txBody>
        </p:sp>
        <p:sp>
          <p:nvSpPr>
            <p:cNvPr id="129" name="Google Shape;129;p6"/>
            <p:cNvSpPr/>
            <p:nvPr/>
          </p:nvSpPr>
          <p:spPr>
            <a:xfrm>
              <a:off x="9009526" y="6185415"/>
              <a:ext cx="1525254" cy="340517"/>
            </a:xfrm>
            <a:prstGeom prst="roundRect">
              <a:avLst>
                <a:gd fmla="val 16667" name="adj"/>
              </a:avLst>
            </a:prstGeom>
            <a:solidFill>
              <a:schemeClr val="accent3"/>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1" i="0" lang="en-US" sz="909" u="none" cap="none" strike="noStrike">
                  <a:solidFill>
                    <a:srgbClr val="FFFFFF"/>
                  </a:solidFill>
                  <a:latin typeface="Lato"/>
                  <a:ea typeface="Lato"/>
                  <a:cs typeface="Lato"/>
                  <a:sym typeface="Lato"/>
                </a:rPr>
                <a:t>Homeworkers</a:t>
              </a:r>
              <a:endParaRPr b="0" i="0" sz="909" u="none" cap="none" strike="noStrike">
                <a:solidFill>
                  <a:srgbClr val="000000"/>
                </a:solidFill>
                <a:latin typeface="Arial"/>
                <a:ea typeface="Arial"/>
                <a:cs typeface="Arial"/>
                <a:sym typeface="Arial"/>
              </a:endParaRPr>
            </a:p>
          </p:txBody>
        </p:sp>
      </p:grpSp>
      <p:sp>
        <p:nvSpPr>
          <p:cNvPr id="130" name="Google Shape;130;p6"/>
          <p:cNvSpPr/>
          <p:nvPr/>
        </p:nvSpPr>
        <p:spPr>
          <a:xfrm>
            <a:off x="5273714" y="3353392"/>
            <a:ext cx="1376841" cy="376020"/>
          </a:xfrm>
          <a:prstGeom prst="roundRect">
            <a:avLst>
              <a:gd fmla="val 16667" name="adj"/>
            </a:avLst>
          </a:prstGeom>
          <a:solidFill>
            <a:schemeClr val="accent3"/>
          </a:solidFill>
          <a:ln>
            <a:noFill/>
          </a:ln>
        </p:spPr>
        <p:txBody>
          <a:bodyPr anchorCtr="0" anchor="t" bIns="29675" lIns="29675" spcFirstLastPara="1" rIns="29675" wrap="square" tIns="23375">
            <a:noAutofit/>
          </a:bodyPr>
          <a:lstStyle/>
          <a:p>
            <a:pPr indent="0" lvl="0" marL="0" marR="0" rtl="0" algn="ctr">
              <a:lnSpc>
                <a:spcPct val="100000"/>
              </a:lnSpc>
              <a:spcBef>
                <a:spcPts val="0"/>
              </a:spcBef>
              <a:spcAft>
                <a:spcPts val="0"/>
              </a:spcAft>
              <a:buNone/>
            </a:pPr>
            <a:r>
              <a:rPr b="0" i="0" lang="en-US" sz="909" u="none" cap="none" strike="noStrike">
                <a:solidFill>
                  <a:srgbClr val="FFFFFF"/>
                </a:solidFill>
                <a:latin typeface="Lato"/>
                <a:ea typeface="Lato"/>
                <a:cs typeface="Lato"/>
                <a:sym typeface="Lato"/>
              </a:rPr>
              <a:t>Sub-contractor</a:t>
            </a:r>
            <a:endParaRPr b="0" i="0" sz="909" u="none" cap="none" strike="noStrike">
              <a:solidFill>
                <a:srgbClr val="FFFFFF"/>
              </a:solidFill>
              <a:latin typeface="Lato Light"/>
              <a:ea typeface="Lato Light"/>
              <a:cs typeface="Lato Light"/>
              <a:sym typeface="Lato Light"/>
            </a:endParaRPr>
          </a:p>
        </p:txBody>
      </p:sp>
      <p:cxnSp>
        <p:nvCxnSpPr>
          <p:cNvPr id="131" name="Google Shape;131;p6"/>
          <p:cNvCxnSpPr/>
          <p:nvPr/>
        </p:nvCxnSpPr>
        <p:spPr>
          <a:xfrm>
            <a:off x="3080587" y="3913249"/>
            <a:ext cx="4257974" cy="0"/>
          </a:xfrm>
          <a:prstGeom prst="straightConnector1">
            <a:avLst/>
          </a:prstGeom>
          <a:noFill/>
          <a:ln cap="flat" cmpd="sng" w="111125">
            <a:solidFill>
              <a:schemeClr val="accent2"/>
            </a:solidFill>
            <a:prstDash val="solid"/>
            <a:miter lim="800000"/>
            <a:headEnd len="sm" w="sm" type="none"/>
            <a:tailEnd len="sm" w="sm" type="none"/>
          </a:ln>
        </p:spPr>
      </p:cxnSp>
      <p:sp>
        <p:nvSpPr>
          <p:cNvPr id="132" name="Google Shape;132;p6"/>
          <p:cNvSpPr/>
          <p:nvPr/>
        </p:nvSpPr>
        <p:spPr>
          <a:xfrm flipH="1">
            <a:off x="3001719" y="3886929"/>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33" name="Google Shape;133;p6"/>
          <p:cNvSpPr/>
          <p:nvPr/>
        </p:nvSpPr>
        <p:spPr>
          <a:xfrm flipH="1">
            <a:off x="4055896" y="3886929"/>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34" name="Google Shape;134;p6"/>
          <p:cNvSpPr/>
          <p:nvPr/>
        </p:nvSpPr>
        <p:spPr>
          <a:xfrm flipH="1">
            <a:off x="5114676" y="3886929"/>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35" name="Google Shape;135;p6"/>
          <p:cNvSpPr/>
          <p:nvPr/>
        </p:nvSpPr>
        <p:spPr>
          <a:xfrm flipH="1">
            <a:off x="6141233" y="3886929"/>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36" name="Google Shape;136;p6"/>
          <p:cNvSpPr/>
          <p:nvPr/>
        </p:nvSpPr>
        <p:spPr>
          <a:xfrm flipH="1">
            <a:off x="7226330" y="3886929"/>
            <a:ext cx="157738" cy="276974"/>
          </a:xfrm>
          <a:prstGeom prst="downArrow">
            <a:avLst>
              <a:gd fmla="val 50000" name="adj1"/>
              <a:gd fmla="val 50000" name="adj2"/>
            </a:avLst>
          </a:prstGeom>
          <a:solidFill>
            <a:schemeClr val="accent2"/>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cxnSp>
        <p:nvCxnSpPr>
          <p:cNvPr id="137" name="Google Shape;137;p6"/>
          <p:cNvCxnSpPr/>
          <p:nvPr/>
        </p:nvCxnSpPr>
        <p:spPr>
          <a:xfrm rot="10800000">
            <a:off x="2726388" y="1322874"/>
            <a:ext cx="0" cy="1086729"/>
          </a:xfrm>
          <a:prstGeom prst="straightConnector1">
            <a:avLst/>
          </a:prstGeom>
          <a:noFill/>
          <a:ln cap="flat" cmpd="sng" w="111125">
            <a:solidFill>
              <a:schemeClr val="accent4"/>
            </a:solidFill>
            <a:prstDash val="solid"/>
            <a:miter lim="800000"/>
            <a:headEnd len="sm" w="sm" type="none"/>
            <a:tailEnd len="sm" w="sm" type="none"/>
          </a:ln>
        </p:spPr>
      </p:cxnSp>
      <p:cxnSp>
        <p:nvCxnSpPr>
          <p:cNvPr id="138" name="Google Shape;138;p6"/>
          <p:cNvCxnSpPr/>
          <p:nvPr/>
        </p:nvCxnSpPr>
        <p:spPr>
          <a:xfrm>
            <a:off x="2255018" y="1854335"/>
            <a:ext cx="491121" cy="0"/>
          </a:xfrm>
          <a:prstGeom prst="straightConnector1">
            <a:avLst/>
          </a:prstGeom>
          <a:noFill/>
          <a:ln cap="flat" cmpd="sng" w="111125">
            <a:solidFill>
              <a:schemeClr val="accent4"/>
            </a:solidFill>
            <a:prstDash val="solid"/>
            <a:miter lim="800000"/>
            <a:headEnd len="sm" w="sm" type="none"/>
            <a:tailEnd len="sm" w="sm" type="none"/>
          </a:ln>
        </p:spPr>
      </p:cxnSp>
      <p:sp>
        <p:nvSpPr>
          <p:cNvPr id="139" name="Google Shape;139;p6"/>
          <p:cNvSpPr/>
          <p:nvPr/>
        </p:nvSpPr>
        <p:spPr>
          <a:xfrm flipH="1" rot="-5400000">
            <a:off x="3383042" y="1216242"/>
            <a:ext cx="127771" cy="270015"/>
          </a:xfrm>
          <a:prstGeom prst="downArrow">
            <a:avLst>
              <a:gd fmla="val 50000" name="adj1"/>
              <a:gd fmla="val 50000" name="adj2"/>
            </a:avLst>
          </a:prstGeom>
          <a:solidFill>
            <a:schemeClr val="accent4"/>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40" name="Google Shape;140;p6"/>
          <p:cNvSpPr/>
          <p:nvPr/>
        </p:nvSpPr>
        <p:spPr>
          <a:xfrm flipH="1" rot="-5400000">
            <a:off x="3371775" y="2249272"/>
            <a:ext cx="150306" cy="276974"/>
          </a:xfrm>
          <a:prstGeom prst="downArrow">
            <a:avLst>
              <a:gd fmla="val 50000" name="adj1"/>
              <a:gd fmla="val 50000" name="adj2"/>
            </a:avLst>
          </a:prstGeom>
          <a:solidFill>
            <a:schemeClr val="accent4"/>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41" name="Google Shape;141;p6"/>
          <p:cNvSpPr/>
          <p:nvPr/>
        </p:nvSpPr>
        <p:spPr>
          <a:xfrm>
            <a:off x="610975" y="1614632"/>
            <a:ext cx="1725144" cy="464398"/>
          </a:xfrm>
          <a:prstGeom prst="roundRect">
            <a:avLst>
              <a:gd fmla="val 16667" name="adj"/>
            </a:avLst>
          </a:prstGeom>
          <a:solidFill>
            <a:schemeClr val="accent1"/>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0" i="0" lang="en-US" sz="1169" u="none" cap="none" strike="noStrike">
                <a:solidFill>
                  <a:schemeClr val="lt1"/>
                </a:solidFill>
                <a:latin typeface="Lato"/>
                <a:ea typeface="Lato"/>
                <a:cs typeface="Lato"/>
                <a:sym typeface="Lato"/>
              </a:rPr>
              <a:t>First-tier + second-tier</a:t>
            </a:r>
            <a:endParaRPr b="0" i="0" sz="909"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169" u="none" cap="none" strike="noStrike">
                <a:solidFill>
                  <a:schemeClr val="lt1"/>
                </a:solidFill>
                <a:latin typeface="Lato"/>
                <a:ea typeface="Lato"/>
                <a:cs typeface="Lato"/>
                <a:sym typeface="Lato"/>
              </a:rPr>
              <a:t>= 12.9 million workers</a:t>
            </a:r>
            <a:endParaRPr b="0" i="0" sz="909" u="none" cap="none" strike="noStrike">
              <a:solidFill>
                <a:srgbClr val="000000"/>
              </a:solidFill>
              <a:latin typeface="Arial"/>
              <a:ea typeface="Arial"/>
              <a:cs typeface="Arial"/>
              <a:sym typeface="Arial"/>
            </a:endParaRPr>
          </a:p>
        </p:txBody>
      </p:sp>
      <p:sp>
        <p:nvSpPr>
          <p:cNvPr id="142" name="Google Shape;142;p6"/>
          <p:cNvSpPr/>
          <p:nvPr/>
        </p:nvSpPr>
        <p:spPr>
          <a:xfrm flipH="1" rot="-5400000">
            <a:off x="2922339" y="2800264"/>
            <a:ext cx="133510" cy="272335"/>
          </a:xfrm>
          <a:prstGeom prst="downArrow">
            <a:avLst>
              <a:gd fmla="val 50000" name="adj1"/>
              <a:gd fmla="val 50000" name="adj2"/>
            </a:avLst>
          </a:prstGeom>
          <a:solidFill>
            <a:schemeClr val="accent4"/>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43" name="Google Shape;143;p6"/>
          <p:cNvSpPr/>
          <p:nvPr/>
        </p:nvSpPr>
        <p:spPr>
          <a:xfrm>
            <a:off x="612179" y="2704443"/>
            <a:ext cx="1725144" cy="464398"/>
          </a:xfrm>
          <a:prstGeom prst="roundRect">
            <a:avLst>
              <a:gd fmla="val 16667" name="adj"/>
            </a:avLst>
          </a:prstGeom>
          <a:solidFill>
            <a:schemeClr val="accent1"/>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0" i="0" lang="en-US" sz="1169" u="none" cap="none" strike="noStrike">
                <a:solidFill>
                  <a:schemeClr val="lt1"/>
                </a:solidFill>
                <a:latin typeface="Lato"/>
                <a:ea typeface="Lato"/>
                <a:cs typeface="Lato"/>
                <a:sym typeface="Lato"/>
              </a:rPr>
              <a:t>Workshops:</a:t>
            </a:r>
            <a:endParaRPr b="0" i="0" sz="909"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169" u="none" cap="none" strike="noStrike">
                <a:solidFill>
                  <a:schemeClr val="lt1"/>
                </a:solidFill>
                <a:latin typeface="Lato"/>
                <a:ea typeface="Lato"/>
                <a:cs typeface="Lato"/>
                <a:sym typeface="Lato"/>
              </a:rPr>
              <a:t>6.6 million workers</a:t>
            </a:r>
            <a:endParaRPr b="0" i="0" sz="909" u="none" cap="none" strike="noStrike">
              <a:solidFill>
                <a:srgbClr val="000000"/>
              </a:solidFill>
              <a:latin typeface="Arial"/>
              <a:ea typeface="Arial"/>
              <a:cs typeface="Arial"/>
              <a:sym typeface="Arial"/>
            </a:endParaRPr>
          </a:p>
        </p:txBody>
      </p:sp>
      <p:sp>
        <p:nvSpPr>
          <p:cNvPr id="144" name="Google Shape;144;p6"/>
          <p:cNvSpPr/>
          <p:nvPr/>
        </p:nvSpPr>
        <p:spPr>
          <a:xfrm flipH="1" rot="-5400000">
            <a:off x="2916101" y="3407964"/>
            <a:ext cx="145987" cy="274654"/>
          </a:xfrm>
          <a:prstGeom prst="downArrow">
            <a:avLst>
              <a:gd fmla="val 50000" name="adj1"/>
              <a:gd fmla="val 50000" name="adj2"/>
            </a:avLst>
          </a:prstGeom>
          <a:solidFill>
            <a:schemeClr val="accent4"/>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45" name="Google Shape;145;p6"/>
          <p:cNvSpPr/>
          <p:nvPr/>
        </p:nvSpPr>
        <p:spPr>
          <a:xfrm>
            <a:off x="612180" y="3319118"/>
            <a:ext cx="1725144" cy="464398"/>
          </a:xfrm>
          <a:prstGeom prst="roundRect">
            <a:avLst>
              <a:gd fmla="val 16667" name="adj"/>
            </a:avLst>
          </a:prstGeom>
          <a:solidFill>
            <a:schemeClr val="accent1"/>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0" i="0" lang="en-US" sz="1169" u="none" cap="none" strike="noStrike">
                <a:solidFill>
                  <a:schemeClr val="lt1"/>
                </a:solidFill>
                <a:latin typeface="Lato"/>
                <a:ea typeface="Lato"/>
                <a:cs typeface="Lato"/>
                <a:sym typeface="Lato"/>
              </a:rPr>
              <a:t>Small workshops:</a:t>
            </a:r>
            <a:endParaRPr b="0" i="0" sz="909"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169" u="none" cap="none" strike="noStrike">
                <a:solidFill>
                  <a:schemeClr val="lt1"/>
                </a:solidFill>
                <a:latin typeface="Lato"/>
                <a:ea typeface="Lato"/>
                <a:cs typeface="Lato"/>
                <a:sym typeface="Lato"/>
              </a:rPr>
              <a:t>16,3 million workers</a:t>
            </a:r>
            <a:endParaRPr b="0" i="0" sz="909" u="none" cap="none" strike="noStrike">
              <a:solidFill>
                <a:srgbClr val="000000"/>
              </a:solidFill>
              <a:latin typeface="Arial"/>
              <a:ea typeface="Arial"/>
              <a:cs typeface="Arial"/>
              <a:sym typeface="Arial"/>
            </a:endParaRPr>
          </a:p>
        </p:txBody>
      </p:sp>
      <p:sp>
        <p:nvSpPr>
          <p:cNvPr id="146" name="Google Shape;146;p6"/>
          <p:cNvSpPr/>
          <p:nvPr/>
        </p:nvSpPr>
        <p:spPr>
          <a:xfrm flipH="1" rot="-5400000">
            <a:off x="1771698" y="4115299"/>
            <a:ext cx="145987" cy="274654"/>
          </a:xfrm>
          <a:prstGeom prst="downArrow">
            <a:avLst>
              <a:gd fmla="val 50000" name="adj1"/>
              <a:gd fmla="val 50000" name="adj2"/>
            </a:avLst>
          </a:prstGeom>
          <a:solidFill>
            <a:schemeClr val="accent4"/>
          </a:solidFill>
          <a:ln>
            <a:noFill/>
          </a:ln>
        </p:spPr>
        <p:txBody>
          <a:bodyPr anchorCtr="0" anchor="ctr"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47" name="Google Shape;147;p6"/>
          <p:cNvSpPr/>
          <p:nvPr/>
        </p:nvSpPr>
        <p:spPr>
          <a:xfrm>
            <a:off x="612180" y="4027556"/>
            <a:ext cx="1725144" cy="464398"/>
          </a:xfrm>
          <a:prstGeom prst="roundRect">
            <a:avLst>
              <a:gd fmla="val 16667" name="adj"/>
            </a:avLst>
          </a:prstGeom>
          <a:solidFill>
            <a:schemeClr val="accent1"/>
          </a:solidFill>
          <a:ln>
            <a:noFill/>
          </a:ln>
        </p:spPr>
        <p:txBody>
          <a:bodyPr anchorCtr="0" anchor="ctr" bIns="29675" lIns="29675" spcFirstLastPara="1" rIns="29675" wrap="square" tIns="29675">
            <a:noAutofit/>
          </a:bodyPr>
          <a:lstStyle/>
          <a:p>
            <a:pPr indent="0" lvl="0" marL="0" marR="0" rtl="0" algn="ctr">
              <a:lnSpc>
                <a:spcPct val="100000"/>
              </a:lnSpc>
              <a:spcBef>
                <a:spcPts val="0"/>
              </a:spcBef>
              <a:spcAft>
                <a:spcPts val="0"/>
              </a:spcAft>
              <a:buNone/>
            </a:pPr>
            <a:r>
              <a:rPr b="0" i="0" lang="en-US" sz="1169" u="none" cap="none" strike="noStrike">
                <a:solidFill>
                  <a:schemeClr val="lt1"/>
                </a:solidFill>
                <a:latin typeface="Lato"/>
                <a:ea typeface="Lato"/>
                <a:cs typeface="Lato"/>
                <a:sym typeface="Lato"/>
              </a:rPr>
              <a:t>Homeworkers:</a:t>
            </a:r>
            <a:endParaRPr b="0" i="0" sz="909"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169" u="none" cap="none" strike="noStrike">
                <a:solidFill>
                  <a:schemeClr val="lt1"/>
                </a:solidFill>
                <a:latin typeface="Lato"/>
                <a:ea typeface="Lato"/>
                <a:cs typeface="Lato"/>
                <a:sym typeface="Lato"/>
              </a:rPr>
              <a:t>5 million workers*</a:t>
            </a:r>
            <a:endParaRPr b="0" i="0" sz="909" u="none" cap="none" strike="noStrike">
              <a:solidFill>
                <a:srgbClr val="000000"/>
              </a:solidFill>
              <a:latin typeface="Arial"/>
              <a:ea typeface="Arial"/>
              <a:cs typeface="Arial"/>
              <a:sym typeface="Arial"/>
            </a:endParaRPr>
          </a:p>
        </p:txBody>
      </p:sp>
      <p:sp>
        <p:nvSpPr>
          <p:cNvPr id="148" name="Google Shape;148;p6"/>
          <p:cNvSpPr txBox="1"/>
          <p:nvPr/>
        </p:nvSpPr>
        <p:spPr>
          <a:xfrm>
            <a:off x="760920" y="4648367"/>
            <a:ext cx="1725144" cy="199848"/>
          </a:xfrm>
          <a:prstGeom prst="rect">
            <a:avLst/>
          </a:prstGeom>
          <a:noFill/>
          <a:ln>
            <a:noFill/>
          </a:ln>
        </p:spPr>
        <p:txBody>
          <a:bodyPr anchorCtr="0" anchor="t" bIns="29675" lIns="29675" spcFirstLastPara="1" rIns="29675" wrap="square" tIns="29675">
            <a:spAutoFit/>
          </a:bodyPr>
          <a:lstStyle/>
          <a:p>
            <a:pPr indent="0" lvl="0" marL="0" marR="0" rtl="0" algn="l">
              <a:lnSpc>
                <a:spcPct val="100000"/>
              </a:lnSpc>
              <a:spcBef>
                <a:spcPts val="0"/>
              </a:spcBef>
              <a:spcAft>
                <a:spcPts val="0"/>
              </a:spcAft>
              <a:buNone/>
            </a:pPr>
            <a:r>
              <a:rPr b="0" i="0" lang="en-US" sz="909" u="none" cap="none" strike="noStrike">
                <a:solidFill>
                  <a:srgbClr val="000000"/>
                </a:solidFill>
                <a:latin typeface="Calibri"/>
                <a:ea typeface="Calibri"/>
                <a:cs typeface="Calibri"/>
                <a:sym typeface="Calibri"/>
              </a:rPr>
              <a:t>*Raveendran et al 2013</a:t>
            </a:r>
            <a:endParaRPr b="0" i="0" sz="909"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7"/>
          <p:cNvSpPr txBox="1"/>
          <p:nvPr>
            <p:ph idx="1" type="body"/>
          </p:nvPr>
        </p:nvSpPr>
        <p:spPr>
          <a:xfrm>
            <a:off x="593494" y="1634836"/>
            <a:ext cx="4085329" cy="2355685"/>
          </a:xfrm>
          <a:prstGeom prst="rect">
            <a:avLst/>
          </a:prstGeom>
          <a:noFill/>
          <a:ln>
            <a:noFill/>
          </a:ln>
        </p:spPr>
        <p:txBody>
          <a:bodyPr anchorCtr="0" anchor="t" bIns="45700" lIns="91425" spcFirstLastPara="1" rIns="91425" wrap="square" tIns="45700">
            <a:noAutofit/>
          </a:bodyPr>
          <a:lstStyle/>
          <a:p>
            <a:pPr indent="-177800" lvl="1" marL="230926" rtl="0" algn="l">
              <a:lnSpc>
                <a:spcPct val="100000"/>
              </a:lnSpc>
              <a:spcBef>
                <a:spcPts val="325"/>
              </a:spcBef>
              <a:spcAft>
                <a:spcPts val="0"/>
              </a:spcAft>
              <a:buSzPts val="2800"/>
              <a:buChar char="–"/>
            </a:pPr>
            <a:r>
              <a:rPr lang="en-US" sz="1559">
                <a:solidFill>
                  <a:srgbClr val="71645F"/>
                </a:solidFill>
                <a:latin typeface="Lato Light"/>
                <a:ea typeface="Lato Light"/>
                <a:cs typeface="Lato Light"/>
                <a:sym typeface="Lato Light"/>
              </a:rPr>
              <a:t>  </a:t>
            </a:r>
            <a:r>
              <a:rPr lang="en-US" sz="1559">
                <a:solidFill>
                  <a:srgbClr val="71645F"/>
                </a:solidFill>
                <a:latin typeface="Arial"/>
                <a:ea typeface="Arial"/>
                <a:cs typeface="Arial"/>
                <a:sym typeface="Arial"/>
              </a:rPr>
              <a:t>National Labour Force Survey : only 29.4% on permanent contracts.</a:t>
            </a:r>
            <a:endParaRPr/>
          </a:p>
          <a:p>
            <a:pPr indent="-177800" lvl="1" marL="230926" rtl="0" algn="l">
              <a:lnSpc>
                <a:spcPct val="100000"/>
              </a:lnSpc>
              <a:spcBef>
                <a:spcPts val="1104"/>
              </a:spcBef>
              <a:spcAft>
                <a:spcPts val="0"/>
              </a:spcAft>
              <a:buSzPts val="2800"/>
              <a:buChar char="–"/>
            </a:pPr>
            <a:r>
              <a:rPr lang="en-US" sz="1559">
                <a:solidFill>
                  <a:srgbClr val="71645F"/>
                </a:solidFill>
                <a:latin typeface="Arial"/>
                <a:ea typeface="Arial"/>
                <a:cs typeface="Arial"/>
                <a:sym typeface="Arial"/>
              </a:rPr>
              <a:t>  25.8% engaged on fixed-term contracts (through intermediary).</a:t>
            </a:r>
            <a:endParaRPr/>
          </a:p>
          <a:p>
            <a:pPr indent="-177800" lvl="1" marL="230926" rtl="0" algn="l">
              <a:lnSpc>
                <a:spcPct val="100000"/>
              </a:lnSpc>
              <a:spcBef>
                <a:spcPts val="1104"/>
              </a:spcBef>
              <a:spcAft>
                <a:spcPts val="0"/>
              </a:spcAft>
              <a:buSzPts val="2800"/>
              <a:buChar char="–"/>
            </a:pPr>
            <a:r>
              <a:rPr lang="en-US" sz="1559">
                <a:solidFill>
                  <a:srgbClr val="71645F"/>
                </a:solidFill>
                <a:latin typeface="Arial"/>
                <a:ea typeface="Arial"/>
                <a:cs typeface="Arial"/>
                <a:sym typeface="Arial"/>
              </a:rPr>
              <a:t>  Trade unions: approximately 44,8% of    textile workers are outsourced workers. </a:t>
            </a:r>
            <a:endParaRPr/>
          </a:p>
        </p:txBody>
      </p:sp>
      <p:grpSp>
        <p:nvGrpSpPr>
          <p:cNvPr id="155" name="Google Shape;155;p7"/>
          <p:cNvGrpSpPr/>
          <p:nvPr/>
        </p:nvGrpSpPr>
        <p:grpSpPr>
          <a:xfrm>
            <a:off x="4868009" y="1237632"/>
            <a:ext cx="3098969" cy="3098969"/>
            <a:chOff x="6851928" y="2130845"/>
            <a:chExt cx="4108590" cy="4108590"/>
          </a:xfrm>
        </p:grpSpPr>
        <p:pic>
          <p:nvPicPr>
            <p:cNvPr descr="Chart, pie chart&#10;&#10;Description automatically generated" id="156" name="Google Shape;156;p7"/>
            <p:cNvPicPr preferRelativeResize="0"/>
            <p:nvPr/>
          </p:nvPicPr>
          <p:blipFill rotWithShape="1">
            <a:blip r:embed="rId3">
              <a:alphaModFix/>
            </a:blip>
            <a:srcRect b="0" l="0" r="0" t="0"/>
            <a:stretch/>
          </p:blipFill>
          <p:spPr>
            <a:xfrm>
              <a:off x="6851928" y="2130845"/>
              <a:ext cx="4108590" cy="4108590"/>
            </a:xfrm>
            <a:prstGeom prst="rect">
              <a:avLst/>
            </a:prstGeom>
            <a:noFill/>
            <a:ln>
              <a:noFill/>
            </a:ln>
          </p:spPr>
        </p:pic>
        <p:sp>
          <p:nvSpPr>
            <p:cNvPr id="157" name="Google Shape;157;p7"/>
            <p:cNvSpPr txBox="1"/>
            <p:nvPr/>
          </p:nvSpPr>
          <p:spPr>
            <a:xfrm>
              <a:off x="9209181" y="2882803"/>
              <a:ext cx="1558977" cy="1077216"/>
            </a:xfrm>
            <a:prstGeom prst="rect">
              <a:avLst/>
            </a:prstGeom>
            <a:noFill/>
            <a:ln>
              <a:noFill/>
            </a:ln>
          </p:spPr>
          <p:txBody>
            <a:bodyPr anchorCtr="0" anchor="t" bIns="29675" lIns="29675" spcFirstLastPara="1" rIns="29675" wrap="square" tIns="29675">
              <a:noAutofit/>
            </a:bodyPr>
            <a:lstStyle/>
            <a:p>
              <a:pPr indent="0" lvl="0" marL="0" marR="0" rtl="0" algn="l">
                <a:lnSpc>
                  <a:spcPct val="80000"/>
                </a:lnSpc>
                <a:spcBef>
                  <a:spcPts val="0"/>
                </a:spcBef>
                <a:spcAft>
                  <a:spcPts val="0"/>
                </a:spcAft>
                <a:buNone/>
              </a:pPr>
              <a:r>
                <a:rPr b="0" i="0" lang="en-US" sz="1818" u="none" cap="none" strike="noStrike">
                  <a:solidFill>
                    <a:srgbClr val="000000"/>
                  </a:solidFill>
                  <a:latin typeface="Arial"/>
                  <a:ea typeface="Arial"/>
                  <a:cs typeface="Arial"/>
                  <a:sym typeface="Arial"/>
                </a:rPr>
                <a:t>29,4%</a:t>
              </a:r>
              <a:endParaRPr/>
            </a:p>
            <a:p>
              <a:pPr indent="0" lvl="0" marL="0" marR="0" rtl="0" algn="l">
                <a:lnSpc>
                  <a:spcPct val="80000"/>
                </a:lnSpc>
                <a:spcBef>
                  <a:spcPts val="0"/>
                </a:spcBef>
                <a:spcAft>
                  <a:spcPts val="0"/>
                </a:spcAft>
                <a:buNone/>
              </a:pPr>
              <a:r>
                <a:rPr b="0" i="0" lang="en-US" sz="1169" u="none" cap="none" strike="noStrike">
                  <a:solidFill>
                    <a:srgbClr val="000000"/>
                  </a:solidFill>
                  <a:latin typeface="Arial"/>
                  <a:ea typeface="Arial"/>
                  <a:cs typeface="Arial"/>
                  <a:sym typeface="Arial"/>
                </a:rPr>
                <a:t>Permanent contracts</a:t>
              </a:r>
              <a:endParaRPr/>
            </a:p>
          </p:txBody>
        </p:sp>
        <p:sp>
          <p:nvSpPr>
            <p:cNvPr id="158" name="Google Shape;158;p7"/>
            <p:cNvSpPr txBox="1"/>
            <p:nvPr/>
          </p:nvSpPr>
          <p:spPr>
            <a:xfrm>
              <a:off x="7558590" y="2882803"/>
              <a:ext cx="1558977" cy="1077216"/>
            </a:xfrm>
            <a:prstGeom prst="rect">
              <a:avLst/>
            </a:prstGeom>
            <a:noFill/>
            <a:ln>
              <a:noFill/>
            </a:ln>
          </p:spPr>
          <p:txBody>
            <a:bodyPr anchorCtr="0" anchor="t" bIns="29675" lIns="29675" spcFirstLastPara="1" rIns="29675" wrap="square" tIns="29675">
              <a:noAutofit/>
            </a:bodyPr>
            <a:lstStyle/>
            <a:p>
              <a:pPr indent="0" lvl="0" marL="0" marR="0" rtl="0" algn="l">
                <a:lnSpc>
                  <a:spcPct val="80000"/>
                </a:lnSpc>
                <a:spcBef>
                  <a:spcPts val="0"/>
                </a:spcBef>
                <a:spcAft>
                  <a:spcPts val="0"/>
                </a:spcAft>
                <a:buNone/>
              </a:pPr>
              <a:r>
                <a:rPr b="0" i="0" lang="en-US" sz="1818" u="none" cap="none" strike="noStrike">
                  <a:solidFill>
                    <a:srgbClr val="000000"/>
                  </a:solidFill>
                  <a:latin typeface="Arial"/>
                  <a:ea typeface="Arial"/>
                  <a:cs typeface="Arial"/>
                  <a:sym typeface="Arial"/>
                </a:rPr>
                <a:t>25,8%</a:t>
              </a:r>
              <a:endParaRPr/>
            </a:p>
            <a:p>
              <a:pPr indent="0" lvl="0" marL="0" marR="0" rtl="0" algn="l">
                <a:lnSpc>
                  <a:spcPct val="80000"/>
                </a:lnSpc>
                <a:spcBef>
                  <a:spcPts val="0"/>
                </a:spcBef>
                <a:spcAft>
                  <a:spcPts val="0"/>
                </a:spcAft>
                <a:buNone/>
              </a:pPr>
              <a:r>
                <a:rPr b="0" i="0" lang="en-US" sz="1169" u="none" cap="none" strike="noStrike">
                  <a:solidFill>
                    <a:srgbClr val="000000"/>
                  </a:solidFill>
                  <a:latin typeface="Arial"/>
                  <a:ea typeface="Arial"/>
                  <a:cs typeface="Arial"/>
                  <a:sym typeface="Arial"/>
                </a:rPr>
                <a:t>Fixed-term contracts</a:t>
              </a:r>
              <a:endParaRPr/>
            </a:p>
          </p:txBody>
        </p:sp>
        <p:sp>
          <p:nvSpPr>
            <p:cNvPr id="159" name="Google Shape;159;p7"/>
            <p:cNvSpPr txBox="1"/>
            <p:nvPr/>
          </p:nvSpPr>
          <p:spPr>
            <a:xfrm>
              <a:off x="8430402" y="4703389"/>
              <a:ext cx="1558977" cy="1077216"/>
            </a:xfrm>
            <a:prstGeom prst="rect">
              <a:avLst/>
            </a:prstGeom>
            <a:noFill/>
            <a:ln>
              <a:noFill/>
            </a:ln>
          </p:spPr>
          <p:txBody>
            <a:bodyPr anchorCtr="0" anchor="t" bIns="29675" lIns="29675" spcFirstLastPara="1" rIns="29675" wrap="square" tIns="29675">
              <a:noAutofit/>
            </a:bodyPr>
            <a:lstStyle/>
            <a:p>
              <a:pPr indent="0" lvl="0" marL="0" marR="0" rtl="0" algn="l">
                <a:lnSpc>
                  <a:spcPct val="80000"/>
                </a:lnSpc>
                <a:spcBef>
                  <a:spcPts val="0"/>
                </a:spcBef>
                <a:spcAft>
                  <a:spcPts val="0"/>
                </a:spcAft>
                <a:buNone/>
              </a:pPr>
              <a:r>
                <a:rPr b="0" i="0" lang="en-US" sz="1818" u="none" cap="none" strike="noStrike">
                  <a:solidFill>
                    <a:srgbClr val="000000"/>
                  </a:solidFill>
                  <a:latin typeface="Arial"/>
                  <a:ea typeface="Arial"/>
                  <a:cs typeface="Arial"/>
                  <a:sym typeface="Arial"/>
                </a:rPr>
                <a:t>44,8%</a:t>
              </a:r>
              <a:endParaRPr/>
            </a:p>
            <a:p>
              <a:pPr indent="0" lvl="0" marL="0" marR="0" rtl="0" algn="l">
                <a:lnSpc>
                  <a:spcPct val="80000"/>
                </a:lnSpc>
                <a:spcBef>
                  <a:spcPts val="0"/>
                </a:spcBef>
                <a:spcAft>
                  <a:spcPts val="0"/>
                </a:spcAft>
                <a:buNone/>
              </a:pPr>
              <a:r>
                <a:rPr b="0" i="0" lang="en-US" sz="1169" u="none" cap="none" strike="noStrike">
                  <a:solidFill>
                    <a:srgbClr val="000000"/>
                  </a:solidFill>
                  <a:latin typeface="Arial"/>
                  <a:ea typeface="Arial"/>
                  <a:cs typeface="Arial"/>
                  <a:sym typeface="Arial"/>
                </a:rPr>
                <a:t>Outsourced workers</a:t>
              </a:r>
              <a:endParaRPr/>
            </a:p>
          </p:txBody>
        </p:sp>
      </p:grpSp>
      <p:sp>
        <p:nvSpPr>
          <p:cNvPr id="160" name="Google Shape;160;p7"/>
          <p:cNvSpPr txBox="1"/>
          <p:nvPr/>
        </p:nvSpPr>
        <p:spPr>
          <a:xfrm>
            <a:off x="593494" y="280423"/>
            <a:ext cx="7373484" cy="620643"/>
          </a:xfrm>
          <a:prstGeom prst="rect">
            <a:avLst/>
          </a:prstGeom>
          <a:solidFill>
            <a:schemeClr val="accent2"/>
          </a:solidFill>
          <a:ln>
            <a:noFill/>
          </a:ln>
        </p:spPr>
        <p:txBody>
          <a:bodyPr anchorCtr="0" anchor="ctr" bIns="45700" lIns="29675" spcFirstLastPara="1" rIns="29675" wrap="square" tIns="45700">
            <a:noAutofit/>
          </a:bodyPr>
          <a:lstStyle/>
          <a:p>
            <a:pPr indent="669925" lvl="0" marL="0" marR="0" rtl="0" algn="l">
              <a:lnSpc>
                <a:spcPct val="90000"/>
              </a:lnSpc>
              <a:spcBef>
                <a:spcPts val="0"/>
              </a:spcBef>
              <a:spcAft>
                <a:spcPts val="0"/>
              </a:spcAft>
              <a:buClr>
                <a:srgbClr val="000000"/>
              </a:buClr>
              <a:buSzPts val="2598"/>
              <a:buFont typeface="Arial"/>
              <a:buNone/>
            </a:pPr>
            <a:r>
              <a:rPr b="0" i="0" lang="en-US" sz="2598" u="none" cap="none" strike="noStrike">
                <a:solidFill>
                  <a:schemeClr val="lt1"/>
                </a:solidFill>
                <a:latin typeface="Lato"/>
                <a:ea typeface="Lato"/>
                <a:cs typeface="Lato"/>
                <a:sym typeface="Lato"/>
              </a:rPr>
              <a:t>Indonesia (ILO 2015)</a:t>
            </a:r>
            <a:endParaRPr b="0" i="0" sz="2338" u="none" cap="none" strike="noStrike">
              <a:solidFill>
                <a:schemeClr val="lt1"/>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8"/>
          <p:cNvSpPr txBox="1"/>
          <p:nvPr>
            <p:ph idx="1" type="body"/>
          </p:nvPr>
        </p:nvSpPr>
        <p:spPr>
          <a:xfrm>
            <a:off x="448897" y="4677745"/>
            <a:ext cx="4579408" cy="287339"/>
          </a:xfrm>
          <a:prstGeom prst="rect">
            <a:avLst/>
          </a:prstGeom>
          <a:noFill/>
          <a:ln>
            <a:noFill/>
          </a:ln>
        </p:spPr>
        <p:txBody>
          <a:bodyPr anchorCtr="0" anchor="ctr" bIns="45700" lIns="0" spcFirstLastPara="1" rIns="91425" wrap="square" tIns="45700">
            <a:noAutofit/>
          </a:bodyPr>
          <a:lstStyle/>
          <a:p>
            <a:pPr indent="-228600" lvl="0" marL="457200" rtl="0" algn="l">
              <a:lnSpc>
                <a:spcPct val="100000"/>
              </a:lnSpc>
              <a:spcBef>
                <a:spcPts val="180"/>
              </a:spcBef>
              <a:spcAft>
                <a:spcPts val="0"/>
              </a:spcAft>
              <a:buClr>
                <a:schemeClr val="dk1"/>
              </a:buClr>
              <a:buSzPts val="900"/>
              <a:buNone/>
            </a:pPr>
            <a:r>
              <a:t/>
            </a:r>
            <a:endParaRPr/>
          </a:p>
        </p:txBody>
      </p:sp>
      <p:sp>
        <p:nvSpPr>
          <p:cNvPr id="166" name="Google Shape;166;p8"/>
          <p:cNvSpPr txBox="1"/>
          <p:nvPr>
            <p:ph type="ctrTitle"/>
          </p:nvPr>
        </p:nvSpPr>
        <p:spPr>
          <a:xfrm>
            <a:off x="448897" y="897467"/>
            <a:ext cx="8009303" cy="1600200"/>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4800"/>
              <a:buNone/>
            </a:pPr>
            <a:r>
              <a:rPr lang="en-US"/>
              <a:t>2. It will drive informalization of work</a:t>
            </a:r>
            <a:br>
              <a:rPr lang="en-US"/>
            </a:br>
            <a:endParaRPr/>
          </a:p>
        </p:txBody>
      </p:sp>
      <p:sp>
        <p:nvSpPr>
          <p:cNvPr id="167" name="Google Shape;167;p8"/>
          <p:cNvSpPr txBox="1"/>
          <p:nvPr>
            <p:ph idx="2" type="subTitle"/>
          </p:nvPr>
        </p:nvSpPr>
        <p:spPr>
          <a:xfrm>
            <a:off x="448897" y="2672727"/>
            <a:ext cx="8009303" cy="1205009"/>
          </a:xfrm>
          <a:prstGeom prst="rect">
            <a:avLst/>
          </a:prstGeom>
          <a:noFill/>
          <a:ln>
            <a:noFill/>
          </a:ln>
        </p:spPr>
        <p:txBody>
          <a:bodyPr anchorCtr="0" anchor="t" bIns="45700" lIns="91425" spcFirstLastPara="1" rIns="91425" wrap="square" tIns="45700">
            <a:noAutofit/>
          </a:bodyPr>
          <a:lstStyle/>
          <a:p>
            <a:pPr indent="-431800" lvl="0" marL="457200" rtl="0" algn="ctr">
              <a:lnSpc>
                <a:spcPct val="100000"/>
              </a:lnSpc>
              <a:spcBef>
                <a:spcPts val="640"/>
              </a:spcBef>
              <a:spcAft>
                <a:spcPts val="0"/>
              </a:spcAft>
              <a:buClr>
                <a:schemeClr val="accent2"/>
              </a:buClr>
              <a:buSzPts val="32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9"/>
          <p:cNvSpPr txBox="1"/>
          <p:nvPr/>
        </p:nvSpPr>
        <p:spPr>
          <a:xfrm>
            <a:off x="790615" y="287804"/>
            <a:ext cx="7373484" cy="514348"/>
          </a:xfrm>
          <a:prstGeom prst="rect">
            <a:avLst/>
          </a:prstGeom>
          <a:solidFill>
            <a:schemeClr val="accent2"/>
          </a:solidFill>
          <a:ln>
            <a:noFill/>
          </a:ln>
        </p:spPr>
        <p:txBody>
          <a:bodyPr anchorCtr="0" anchor="ctr" bIns="29675" lIns="29675" spcFirstLastPara="1" rIns="29675" wrap="square" tIns="29675">
            <a:noAutofit/>
          </a:bodyPr>
          <a:lstStyle/>
          <a:p>
            <a:pPr indent="435048" lvl="0" marL="0" marR="0" rtl="0" algn="ctr">
              <a:lnSpc>
                <a:spcPct val="90000"/>
              </a:lnSpc>
              <a:spcBef>
                <a:spcPts val="0"/>
              </a:spcBef>
              <a:spcAft>
                <a:spcPts val="0"/>
              </a:spcAft>
              <a:buNone/>
            </a:pPr>
            <a:r>
              <a:rPr b="0" i="0" lang="en-US" sz="2078" u="none" cap="none" strike="noStrike">
                <a:solidFill>
                  <a:schemeClr val="lt1"/>
                </a:solidFill>
                <a:latin typeface="Lato"/>
                <a:ea typeface="Lato"/>
                <a:cs typeface="Lato"/>
                <a:sym typeface="Lato"/>
              </a:rPr>
              <a:t>The informalization of work </a:t>
            </a:r>
            <a:endParaRPr b="0" i="0" sz="2078" u="none" cap="none" strike="noStrike">
              <a:solidFill>
                <a:schemeClr val="lt1"/>
              </a:solidFill>
              <a:latin typeface="Lato Light"/>
              <a:ea typeface="Lato Light"/>
              <a:cs typeface="Lato Light"/>
              <a:sym typeface="Lato Light"/>
            </a:endParaRPr>
          </a:p>
        </p:txBody>
      </p:sp>
      <p:grpSp>
        <p:nvGrpSpPr>
          <p:cNvPr id="174" name="Google Shape;174;p9"/>
          <p:cNvGrpSpPr/>
          <p:nvPr/>
        </p:nvGrpSpPr>
        <p:grpSpPr>
          <a:xfrm>
            <a:off x="935919" y="1195923"/>
            <a:ext cx="6890991" cy="379396"/>
            <a:chOff x="742312" y="1654950"/>
            <a:chExt cx="10611488" cy="583840"/>
          </a:xfrm>
        </p:grpSpPr>
        <p:sp>
          <p:nvSpPr>
            <p:cNvPr id="175" name="Google Shape;175;p9"/>
            <p:cNvSpPr/>
            <p:nvPr/>
          </p:nvSpPr>
          <p:spPr>
            <a:xfrm>
              <a:off x="742312" y="1654950"/>
              <a:ext cx="5121583" cy="583840"/>
            </a:xfrm>
            <a:prstGeom prst="rect">
              <a:avLst/>
            </a:prstGeom>
            <a:solidFill>
              <a:srgbClr val="FF7D27"/>
            </a:solidFill>
            <a:ln cap="flat" cmpd="sng" w="25400">
              <a:solidFill>
                <a:srgbClr val="FF7D27"/>
              </a:solidFill>
              <a:prstDash val="solid"/>
              <a:round/>
              <a:headEnd len="sm" w="sm" type="none"/>
              <a:tailEnd len="sm" w="sm" type="none"/>
            </a:ln>
          </p:spPr>
          <p:txBody>
            <a:bodyPr anchorCtr="0" anchor="ctr" bIns="51475" lIns="93500" spcFirstLastPara="1" rIns="67550" wrap="square" tIns="51475">
              <a:noAutofit/>
            </a:bodyPr>
            <a:lstStyle/>
            <a:p>
              <a:pPr indent="0" lvl="0" marL="0" marR="0" rtl="0" algn="l">
                <a:lnSpc>
                  <a:spcPct val="90000"/>
                </a:lnSpc>
                <a:spcBef>
                  <a:spcPts val="0"/>
                </a:spcBef>
                <a:spcAft>
                  <a:spcPts val="0"/>
                </a:spcAft>
                <a:buNone/>
              </a:pPr>
              <a:r>
                <a:rPr b="0" i="0" lang="en-US" sz="1559" u="none" cap="none" strike="noStrike">
                  <a:solidFill>
                    <a:schemeClr val="lt1"/>
                  </a:solidFill>
                  <a:latin typeface="Lato"/>
                  <a:ea typeface="Lato"/>
                  <a:cs typeface="Lato"/>
                  <a:sym typeface="Lato"/>
                </a:rPr>
                <a:t>Standard Employment </a:t>
              </a:r>
              <a:endParaRPr b="0" i="0" sz="909" u="none" cap="none" strike="noStrike">
                <a:solidFill>
                  <a:srgbClr val="000000"/>
                </a:solidFill>
                <a:latin typeface="Arial"/>
                <a:ea typeface="Arial"/>
                <a:cs typeface="Arial"/>
                <a:sym typeface="Arial"/>
              </a:endParaRPr>
            </a:p>
          </p:txBody>
        </p:sp>
        <p:sp>
          <p:nvSpPr>
            <p:cNvPr id="176" name="Google Shape;176;p9"/>
            <p:cNvSpPr/>
            <p:nvPr/>
          </p:nvSpPr>
          <p:spPr>
            <a:xfrm>
              <a:off x="6232217" y="1654950"/>
              <a:ext cx="5121583" cy="583840"/>
            </a:xfrm>
            <a:prstGeom prst="rect">
              <a:avLst/>
            </a:prstGeom>
            <a:solidFill>
              <a:srgbClr val="FF7D27"/>
            </a:solidFill>
            <a:ln cap="flat" cmpd="sng" w="25400">
              <a:solidFill>
                <a:srgbClr val="FF7D27"/>
              </a:solidFill>
              <a:prstDash val="solid"/>
              <a:round/>
              <a:headEnd len="sm" w="sm" type="none"/>
              <a:tailEnd len="sm" w="sm" type="none"/>
            </a:ln>
          </p:spPr>
          <p:txBody>
            <a:bodyPr anchorCtr="0" anchor="ctr" bIns="51475" lIns="93500" spcFirstLastPara="1" rIns="67550" wrap="square" tIns="51475">
              <a:noAutofit/>
            </a:bodyPr>
            <a:lstStyle/>
            <a:p>
              <a:pPr indent="0" lvl="0" marL="0" marR="0" rtl="0" algn="l">
                <a:lnSpc>
                  <a:spcPct val="90000"/>
                </a:lnSpc>
                <a:spcBef>
                  <a:spcPts val="0"/>
                </a:spcBef>
                <a:spcAft>
                  <a:spcPts val="0"/>
                </a:spcAft>
                <a:buNone/>
              </a:pPr>
              <a:r>
                <a:rPr b="0" i="0" lang="en-US" sz="1559" u="none" cap="none" strike="noStrike">
                  <a:solidFill>
                    <a:schemeClr val="lt1"/>
                  </a:solidFill>
                  <a:latin typeface="Lato"/>
                  <a:ea typeface="Lato"/>
                  <a:cs typeface="Lato"/>
                  <a:sym typeface="Lato"/>
                </a:rPr>
                <a:t>Non-standard Employment </a:t>
              </a:r>
              <a:endParaRPr b="0" i="0" sz="909" u="none" cap="none" strike="noStrike">
                <a:solidFill>
                  <a:srgbClr val="000000"/>
                </a:solidFill>
                <a:latin typeface="Arial"/>
                <a:ea typeface="Arial"/>
                <a:cs typeface="Arial"/>
                <a:sym typeface="Arial"/>
              </a:endParaRPr>
            </a:p>
          </p:txBody>
        </p:sp>
      </p:grpSp>
      <p:sp>
        <p:nvSpPr>
          <p:cNvPr id="177" name="Google Shape;177;p9"/>
          <p:cNvSpPr/>
          <p:nvPr/>
        </p:nvSpPr>
        <p:spPr>
          <a:xfrm>
            <a:off x="4501007" y="1635116"/>
            <a:ext cx="3325903" cy="579404"/>
          </a:xfrm>
          <a:prstGeom prst="rect">
            <a:avLst/>
          </a:prstGeom>
          <a:solidFill>
            <a:srgbClr val="8E9116">
              <a:alpha val="34509"/>
            </a:srgbClr>
          </a:solidFill>
          <a:ln cap="flat" cmpd="sng" w="25400">
            <a:solidFill>
              <a:srgbClr val="D4D2D1">
                <a:alpha val="34509"/>
              </a:srgbClr>
            </a:solidFill>
            <a:prstDash val="solid"/>
            <a:round/>
            <a:headEnd len="sm" w="sm" type="none"/>
            <a:tailEnd len="sm" w="sm" type="none"/>
          </a:ln>
        </p:spPr>
        <p:txBody>
          <a:bodyPr anchorCtr="0" anchor="ctr" bIns="48575" lIns="93500" spcFirstLastPara="1" rIns="67125" wrap="square" tIns="48575">
            <a:noAutofit/>
          </a:bodyPr>
          <a:lstStyle/>
          <a:p>
            <a:pPr indent="0" lvl="0" marL="0" marR="0" rtl="0" algn="l">
              <a:lnSpc>
                <a:spcPct val="80000"/>
              </a:lnSpc>
              <a:spcBef>
                <a:spcPts val="0"/>
              </a:spcBef>
              <a:spcAft>
                <a:spcPts val="0"/>
              </a:spcAft>
              <a:buNone/>
            </a:pPr>
            <a:r>
              <a:rPr b="0" i="0" lang="en-US" sz="1400" u="none" cap="none" strike="noStrike">
                <a:solidFill>
                  <a:schemeClr val="dk1"/>
                </a:solidFill>
                <a:latin typeface="Lato"/>
                <a:ea typeface="Lato"/>
                <a:cs typeface="Lato"/>
                <a:sym typeface="Lato"/>
              </a:rPr>
              <a:t>Temporary (fixed-term; casual)</a:t>
            </a:r>
            <a:endParaRPr b="0" i="0" sz="1400" u="none" cap="none" strike="noStrike">
              <a:solidFill>
                <a:srgbClr val="000000"/>
              </a:solidFill>
              <a:latin typeface="Arial"/>
              <a:ea typeface="Arial"/>
              <a:cs typeface="Arial"/>
              <a:sym typeface="Arial"/>
            </a:endParaRPr>
          </a:p>
        </p:txBody>
      </p:sp>
      <p:grpSp>
        <p:nvGrpSpPr>
          <p:cNvPr id="178" name="Google Shape;178;p9"/>
          <p:cNvGrpSpPr/>
          <p:nvPr/>
        </p:nvGrpSpPr>
        <p:grpSpPr>
          <a:xfrm>
            <a:off x="935919" y="1634540"/>
            <a:ext cx="3565209" cy="579979"/>
            <a:chOff x="766763" y="2516890"/>
            <a:chExt cx="5489761" cy="893060"/>
          </a:xfrm>
        </p:grpSpPr>
        <p:sp>
          <p:nvSpPr>
            <p:cNvPr id="179" name="Google Shape;179;p9"/>
            <p:cNvSpPr/>
            <p:nvPr/>
          </p:nvSpPr>
          <p:spPr>
            <a:xfrm>
              <a:off x="766763" y="2517775"/>
              <a:ext cx="5121276" cy="892175"/>
            </a:xfrm>
            <a:prstGeom prst="rect">
              <a:avLst/>
            </a:prstGeom>
            <a:solidFill>
              <a:srgbClr val="8E9116">
                <a:alpha val="34509"/>
              </a:srgbClr>
            </a:solidFill>
            <a:ln cap="flat" cmpd="sng" w="25400">
              <a:solidFill>
                <a:srgbClr val="D4D2D1">
                  <a:alpha val="34509"/>
                </a:srgbClr>
              </a:solidFill>
              <a:prstDash val="solid"/>
              <a:round/>
              <a:headEnd len="sm" w="sm" type="none"/>
              <a:tailEnd len="sm" w="sm" type="none"/>
            </a:ln>
          </p:spPr>
          <p:txBody>
            <a:bodyPr anchorCtr="0" anchor="ctr" bIns="48575" lIns="93500" spcFirstLastPara="1" rIns="67125" wrap="square" tIns="48575">
              <a:noAutofit/>
            </a:bodyPr>
            <a:lstStyle/>
            <a:p>
              <a:pPr indent="-203088" lvl="1" marL="203088" marR="0" rtl="0" algn="l">
                <a:lnSpc>
                  <a:spcPct val="90000"/>
                </a:lnSpc>
                <a:spcBef>
                  <a:spcPts val="0"/>
                </a:spcBef>
                <a:spcAft>
                  <a:spcPts val="0"/>
                </a:spcAft>
                <a:buNone/>
              </a:pPr>
              <a:r>
                <a:rPr b="0" i="0" lang="en-US" sz="1800" u="none" cap="none" strike="noStrike">
                  <a:solidFill>
                    <a:schemeClr val="dk1"/>
                  </a:solidFill>
                  <a:latin typeface="Lato"/>
                  <a:ea typeface="Lato"/>
                  <a:cs typeface="Lato"/>
                  <a:sym typeface="Lato"/>
                </a:rPr>
                <a:t>Permanent</a:t>
              </a:r>
              <a:endParaRPr b="0" i="0" sz="1800" u="none" cap="none" strike="noStrike">
                <a:solidFill>
                  <a:srgbClr val="000000"/>
                </a:solidFill>
                <a:latin typeface="Arial"/>
                <a:ea typeface="Arial"/>
                <a:cs typeface="Arial"/>
                <a:sym typeface="Arial"/>
              </a:endParaRPr>
            </a:p>
          </p:txBody>
        </p:sp>
        <p:sp>
          <p:nvSpPr>
            <p:cNvPr id="180" name="Google Shape;180;p9"/>
            <p:cNvSpPr txBox="1"/>
            <p:nvPr/>
          </p:nvSpPr>
          <p:spPr>
            <a:xfrm>
              <a:off x="5887851" y="2516890"/>
              <a:ext cx="368673" cy="400142"/>
            </a:xfrm>
            <a:prstGeom prst="rect">
              <a:avLst/>
            </a:prstGeom>
            <a:solidFill>
              <a:srgbClr val="FF7D27"/>
            </a:solidFill>
            <a:ln>
              <a:noFill/>
            </a:ln>
          </p:spPr>
          <p:txBody>
            <a:bodyPr anchorCtr="0" anchor="t" bIns="29675" lIns="29675" spcFirstLastPara="1" rIns="29675" wrap="square" tIns="29675">
              <a:spAutoFit/>
            </a:bodyPr>
            <a:lstStyle/>
            <a:p>
              <a:pPr indent="0" lvl="0" marL="0" marR="0" rtl="0" algn="ctr">
                <a:lnSpc>
                  <a:spcPct val="100000"/>
                </a:lnSpc>
                <a:spcBef>
                  <a:spcPts val="0"/>
                </a:spcBef>
                <a:spcAft>
                  <a:spcPts val="0"/>
                </a:spcAft>
                <a:buNone/>
              </a:pPr>
              <a:r>
                <a:rPr b="1" i="0" lang="en-US" sz="1299" u="none" cap="none" strike="noStrike">
                  <a:solidFill>
                    <a:schemeClr val="lt1"/>
                  </a:solidFill>
                  <a:latin typeface="Lato"/>
                  <a:ea typeface="Lato"/>
                  <a:cs typeface="Lato"/>
                  <a:sym typeface="Lato"/>
                </a:rPr>
                <a:t>1</a:t>
              </a:r>
              <a:endParaRPr b="0" i="0" sz="909" u="none" cap="none" strike="noStrike">
                <a:solidFill>
                  <a:srgbClr val="000000"/>
                </a:solidFill>
                <a:latin typeface="Arial"/>
                <a:ea typeface="Arial"/>
                <a:cs typeface="Arial"/>
                <a:sym typeface="Arial"/>
              </a:endParaRPr>
            </a:p>
          </p:txBody>
        </p:sp>
      </p:grpSp>
      <p:grpSp>
        <p:nvGrpSpPr>
          <p:cNvPr id="181" name="Google Shape;181;p9"/>
          <p:cNvGrpSpPr/>
          <p:nvPr/>
        </p:nvGrpSpPr>
        <p:grpSpPr>
          <a:xfrm>
            <a:off x="935919" y="2288175"/>
            <a:ext cx="3565209" cy="584103"/>
            <a:chOff x="766763" y="3523367"/>
            <a:chExt cx="5489761" cy="899411"/>
          </a:xfrm>
        </p:grpSpPr>
        <p:sp>
          <p:nvSpPr>
            <p:cNvPr id="182" name="Google Shape;182;p9"/>
            <p:cNvSpPr/>
            <p:nvPr/>
          </p:nvSpPr>
          <p:spPr>
            <a:xfrm>
              <a:off x="766763" y="3530603"/>
              <a:ext cx="5121276" cy="892175"/>
            </a:xfrm>
            <a:prstGeom prst="rect">
              <a:avLst/>
            </a:prstGeom>
            <a:solidFill>
              <a:srgbClr val="8E9116">
                <a:alpha val="34509"/>
              </a:srgbClr>
            </a:solidFill>
            <a:ln cap="flat" cmpd="sng" w="25400">
              <a:solidFill>
                <a:srgbClr val="D4D2D1">
                  <a:alpha val="34509"/>
                </a:srgbClr>
              </a:solidFill>
              <a:prstDash val="solid"/>
              <a:round/>
              <a:headEnd len="sm" w="sm" type="none"/>
              <a:tailEnd len="sm" w="sm" type="none"/>
            </a:ln>
          </p:spPr>
          <p:txBody>
            <a:bodyPr anchorCtr="0" anchor="ctr" bIns="48575" lIns="93500" spcFirstLastPara="1" rIns="67125" wrap="square" tIns="48575">
              <a:noAutofit/>
            </a:bodyPr>
            <a:lstStyle/>
            <a:p>
              <a:pPr indent="0" lvl="1" marL="0" marR="0" rtl="0" algn="l">
                <a:lnSpc>
                  <a:spcPct val="90000"/>
                </a:lnSpc>
                <a:spcBef>
                  <a:spcPts val="0"/>
                </a:spcBef>
                <a:spcAft>
                  <a:spcPts val="0"/>
                </a:spcAft>
                <a:buNone/>
              </a:pPr>
              <a:r>
                <a:rPr b="0" i="0" lang="en-US" sz="1800" u="none" cap="none" strike="noStrike">
                  <a:solidFill>
                    <a:schemeClr val="dk1"/>
                  </a:solidFill>
                  <a:latin typeface="Lato"/>
                  <a:ea typeface="Lato"/>
                  <a:cs typeface="Lato"/>
                  <a:sym typeface="Lato"/>
                </a:rPr>
                <a:t>Full-time</a:t>
              </a:r>
              <a:endParaRPr b="0" i="0" sz="1800" u="none" cap="none" strike="noStrike">
                <a:solidFill>
                  <a:srgbClr val="000000"/>
                </a:solidFill>
                <a:latin typeface="Arial"/>
                <a:ea typeface="Arial"/>
                <a:cs typeface="Arial"/>
                <a:sym typeface="Arial"/>
              </a:endParaRPr>
            </a:p>
          </p:txBody>
        </p:sp>
        <p:sp>
          <p:nvSpPr>
            <p:cNvPr id="183" name="Google Shape;183;p9"/>
            <p:cNvSpPr txBox="1"/>
            <p:nvPr/>
          </p:nvSpPr>
          <p:spPr>
            <a:xfrm>
              <a:off x="5887851" y="3523367"/>
              <a:ext cx="368673" cy="400142"/>
            </a:xfrm>
            <a:prstGeom prst="rect">
              <a:avLst/>
            </a:prstGeom>
            <a:solidFill>
              <a:srgbClr val="FF7D27"/>
            </a:solidFill>
            <a:ln>
              <a:noFill/>
            </a:ln>
          </p:spPr>
          <p:txBody>
            <a:bodyPr anchorCtr="0" anchor="t" bIns="29675" lIns="29675" spcFirstLastPara="1" rIns="29675" wrap="square" tIns="29675">
              <a:spAutoFit/>
            </a:bodyPr>
            <a:lstStyle/>
            <a:p>
              <a:pPr indent="0" lvl="0" marL="0" marR="0" rtl="0" algn="ctr">
                <a:lnSpc>
                  <a:spcPct val="100000"/>
                </a:lnSpc>
                <a:spcBef>
                  <a:spcPts val="0"/>
                </a:spcBef>
                <a:spcAft>
                  <a:spcPts val="0"/>
                </a:spcAft>
                <a:buNone/>
              </a:pPr>
              <a:r>
                <a:rPr b="1" i="0" lang="en-US" sz="1299" u="none" cap="none" strike="noStrike">
                  <a:solidFill>
                    <a:schemeClr val="lt1"/>
                  </a:solidFill>
                  <a:latin typeface="Lato"/>
                  <a:ea typeface="Lato"/>
                  <a:cs typeface="Lato"/>
                  <a:sym typeface="Lato"/>
                </a:rPr>
                <a:t>2</a:t>
              </a:r>
              <a:endParaRPr b="0" i="0" sz="909" u="none" cap="none" strike="noStrike">
                <a:solidFill>
                  <a:srgbClr val="000000"/>
                </a:solidFill>
                <a:latin typeface="Arial"/>
                <a:ea typeface="Arial"/>
                <a:cs typeface="Arial"/>
                <a:sym typeface="Arial"/>
              </a:endParaRPr>
            </a:p>
          </p:txBody>
        </p:sp>
      </p:grpSp>
      <p:sp>
        <p:nvSpPr>
          <p:cNvPr id="184" name="Google Shape;184;p9"/>
          <p:cNvSpPr/>
          <p:nvPr/>
        </p:nvSpPr>
        <p:spPr>
          <a:xfrm>
            <a:off x="4501007" y="2933105"/>
            <a:ext cx="3325903" cy="579404"/>
          </a:xfrm>
          <a:prstGeom prst="rect">
            <a:avLst/>
          </a:prstGeom>
          <a:solidFill>
            <a:srgbClr val="8E9116">
              <a:alpha val="34509"/>
            </a:srgbClr>
          </a:solidFill>
          <a:ln cap="flat" cmpd="sng" w="25400">
            <a:solidFill>
              <a:srgbClr val="D4D2D1">
                <a:alpha val="34509"/>
              </a:srgbClr>
            </a:solidFill>
            <a:prstDash val="solid"/>
            <a:round/>
            <a:headEnd len="sm" w="sm" type="none"/>
            <a:tailEnd len="sm" w="sm" type="none"/>
          </a:ln>
        </p:spPr>
        <p:txBody>
          <a:bodyPr anchorCtr="0" anchor="ctr" bIns="48575" lIns="93500" spcFirstLastPara="1" rIns="67125" wrap="square" tIns="48575">
            <a:noAutofit/>
          </a:bodyPr>
          <a:lstStyle/>
          <a:p>
            <a:pPr indent="0" lvl="0" marL="0" marR="0" rtl="0" algn="l">
              <a:lnSpc>
                <a:spcPct val="90000"/>
              </a:lnSpc>
              <a:spcBef>
                <a:spcPts val="0"/>
              </a:spcBef>
              <a:spcAft>
                <a:spcPts val="0"/>
              </a:spcAft>
              <a:buNone/>
            </a:pPr>
            <a:r>
              <a:rPr b="0" i="0" lang="en-US" sz="1600" u="none" cap="none" strike="noStrike">
                <a:solidFill>
                  <a:schemeClr val="dk1"/>
                </a:solidFill>
                <a:latin typeface="Lato"/>
                <a:ea typeface="Lato"/>
                <a:cs typeface="Lato"/>
                <a:sym typeface="Lato"/>
              </a:rPr>
              <a:t>Off premises: subcontracted outwork, homework </a:t>
            </a:r>
            <a:endParaRPr b="0" i="0" sz="909" u="none" cap="none" strike="noStrike">
              <a:solidFill>
                <a:srgbClr val="000000"/>
              </a:solidFill>
              <a:latin typeface="Arial"/>
              <a:ea typeface="Arial"/>
              <a:cs typeface="Arial"/>
              <a:sym typeface="Arial"/>
            </a:endParaRPr>
          </a:p>
        </p:txBody>
      </p:sp>
      <p:grpSp>
        <p:nvGrpSpPr>
          <p:cNvPr id="185" name="Google Shape;185;p9"/>
          <p:cNvGrpSpPr/>
          <p:nvPr/>
        </p:nvGrpSpPr>
        <p:grpSpPr>
          <a:xfrm>
            <a:off x="935797" y="2920742"/>
            <a:ext cx="3565331" cy="579404"/>
            <a:chOff x="766575" y="4497399"/>
            <a:chExt cx="5489949" cy="892175"/>
          </a:xfrm>
        </p:grpSpPr>
        <p:sp>
          <p:nvSpPr>
            <p:cNvPr id="186" name="Google Shape;186;p9"/>
            <p:cNvSpPr/>
            <p:nvPr/>
          </p:nvSpPr>
          <p:spPr>
            <a:xfrm>
              <a:off x="766575" y="4497399"/>
              <a:ext cx="5121276" cy="892175"/>
            </a:xfrm>
            <a:prstGeom prst="rect">
              <a:avLst/>
            </a:prstGeom>
            <a:solidFill>
              <a:srgbClr val="8E9116">
                <a:alpha val="34509"/>
              </a:srgbClr>
            </a:solidFill>
            <a:ln cap="flat" cmpd="sng" w="25400">
              <a:solidFill>
                <a:srgbClr val="D4D2D1">
                  <a:alpha val="34509"/>
                </a:srgbClr>
              </a:solidFill>
              <a:prstDash val="solid"/>
              <a:round/>
              <a:headEnd len="sm" w="sm" type="none"/>
              <a:tailEnd len="sm" w="sm" type="none"/>
            </a:ln>
          </p:spPr>
          <p:txBody>
            <a:bodyPr anchorCtr="0" anchor="ctr" bIns="48575" lIns="93500" spcFirstLastPara="1" rIns="67125" wrap="square" tIns="48575">
              <a:noAutofit/>
            </a:bodyPr>
            <a:lstStyle/>
            <a:p>
              <a:pPr indent="0" lvl="1" marL="0" marR="0" rtl="0" algn="l">
                <a:lnSpc>
                  <a:spcPct val="90000"/>
                </a:lnSpc>
                <a:spcBef>
                  <a:spcPts val="0"/>
                </a:spcBef>
                <a:spcAft>
                  <a:spcPts val="0"/>
                </a:spcAft>
                <a:buNone/>
              </a:pPr>
              <a:r>
                <a:rPr b="0" i="0" lang="en-US" sz="1600" u="none" cap="none" strike="noStrike">
                  <a:solidFill>
                    <a:schemeClr val="dk1"/>
                  </a:solidFill>
                  <a:latin typeface="Lato"/>
                  <a:ea typeface="Lato"/>
                  <a:cs typeface="Lato"/>
                  <a:sym typeface="Lato"/>
                </a:rPr>
                <a:t>Direct supervision on employers’ premises</a:t>
              </a:r>
              <a:endParaRPr b="0" i="0" sz="1600" u="none" cap="none" strike="noStrike">
                <a:solidFill>
                  <a:srgbClr val="000000"/>
                </a:solidFill>
                <a:latin typeface="Arial"/>
                <a:ea typeface="Arial"/>
                <a:cs typeface="Arial"/>
                <a:sym typeface="Arial"/>
              </a:endParaRPr>
            </a:p>
          </p:txBody>
        </p:sp>
        <p:sp>
          <p:nvSpPr>
            <p:cNvPr id="187" name="Google Shape;187;p9"/>
            <p:cNvSpPr txBox="1"/>
            <p:nvPr/>
          </p:nvSpPr>
          <p:spPr>
            <a:xfrm>
              <a:off x="5887851" y="4514850"/>
              <a:ext cx="368673" cy="400143"/>
            </a:xfrm>
            <a:prstGeom prst="rect">
              <a:avLst/>
            </a:prstGeom>
            <a:solidFill>
              <a:srgbClr val="FF7D27"/>
            </a:solidFill>
            <a:ln>
              <a:noFill/>
            </a:ln>
          </p:spPr>
          <p:txBody>
            <a:bodyPr anchorCtr="0" anchor="t" bIns="29675" lIns="29675" spcFirstLastPara="1" rIns="29675" wrap="square" tIns="29675">
              <a:spAutoFit/>
            </a:bodyPr>
            <a:lstStyle/>
            <a:p>
              <a:pPr indent="0" lvl="0" marL="0" marR="0" rtl="0" algn="ctr">
                <a:lnSpc>
                  <a:spcPct val="100000"/>
                </a:lnSpc>
                <a:spcBef>
                  <a:spcPts val="0"/>
                </a:spcBef>
                <a:spcAft>
                  <a:spcPts val="0"/>
                </a:spcAft>
                <a:buNone/>
              </a:pPr>
              <a:r>
                <a:rPr b="1" i="0" lang="en-US" sz="1299" u="none" cap="none" strike="noStrike">
                  <a:solidFill>
                    <a:schemeClr val="lt1"/>
                  </a:solidFill>
                  <a:latin typeface="Lato"/>
                  <a:ea typeface="Lato"/>
                  <a:cs typeface="Lato"/>
                  <a:sym typeface="Lato"/>
                </a:rPr>
                <a:t>3</a:t>
              </a:r>
              <a:endParaRPr b="0" i="0" sz="909" u="none" cap="none" strike="noStrike">
                <a:solidFill>
                  <a:srgbClr val="000000"/>
                </a:solidFill>
                <a:latin typeface="Arial"/>
                <a:ea typeface="Arial"/>
                <a:cs typeface="Arial"/>
                <a:sym typeface="Arial"/>
              </a:endParaRPr>
            </a:p>
          </p:txBody>
        </p:sp>
      </p:grpSp>
      <p:sp>
        <p:nvSpPr>
          <p:cNvPr id="188" name="Google Shape;188;p9"/>
          <p:cNvSpPr/>
          <p:nvPr/>
        </p:nvSpPr>
        <p:spPr>
          <a:xfrm>
            <a:off x="4501007" y="3581583"/>
            <a:ext cx="3325903" cy="579404"/>
          </a:xfrm>
          <a:prstGeom prst="rect">
            <a:avLst/>
          </a:prstGeom>
          <a:solidFill>
            <a:srgbClr val="8E9116">
              <a:alpha val="34509"/>
            </a:srgbClr>
          </a:solidFill>
          <a:ln cap="flat" cmpd="sng" w="25400">
            <a:solidFill>
              <a:srgbClr val="D4D2D1">
                <a:alpha val="34509"/>
              </a:srgbClr>
            </a:solidFill>
            <a:prstDash val="solid"/>
            <a:round/>
            <a:headEnd len="sm" w="sm" type="none"/>
            <a:tailEnd len="sm" w="sm" type="none"/>
          </a:ln>
        </p:spPr>
        <p:txBody>
          <a:bodyPr anchorCtr="0" anchor="ctr" bIns="48575" lIns="93500" spcFirstLastPara="1" rIns="67125" wrap="square" tIns="48575">
            <a:noAutofit/>
          </a:bodyPr>
          <a:lstStyle/>
          <a:p>
            <a:pPr indent="0" lvl="0" marL="9279" marR="0" rtl="0" algn="l">
              <a:lnSpc>
                <a:spcPct val="80000"/>
              </a:lnSpc>
              <a:spcBef>
                <a:spcPts val="0"/>
              </a:spcBef>
              <a:spcAft>
                <a:spcPts val="0"/>
              </a:spcAft>
              <a:buNone/>
            </a:pPr>
            <a:r>
              <a:rPr b="0" i="0" lang="en-US" sz="1400" u="none" cap="none" strike="noStrike">
                <a:solidFill>
                  <a:schemeClr val="dk1"/>
                </a:solidFill>
                <a:latin typeface="Lato"/>
                <a:ea typeface="Lato"/>
                <a:cs typeface="Lato"/>
                <a:sym typeface="Lato"/>
              </a:rPr>
              <a:t>Engaged through intermediary </a:t>
            </a:r>
            <a:endParaRPr b="0" i="0" sz="1400" u="none" cap="none" strike="noStrike">
              <a:solidFill>
                <a:srgbClr val="000000"/>
              </a:solidFill>
              <a:latin typeface="Arial"/>
              <a:ea typeface="Arial"/>
              <a:cs typeface="Arial"/>
              <a:sym typeface="Arial"/>
            </a:endParaRPr>
          </a:p>
          <a:p>
            <a:pPr indent="-106183" lvl="1" marL="115461" marR="0" rtl="0" algn="l">
              <a:lnSpc>
                <a:spcPct val="80000"/>
              </a:lnSpc>
              <a:spcBef>
                <a:spcPts val="325"/>
              </a:spcBef>
              <a:spcAft>
                <a:spcPts val="0"/>
              </a:spcAft>
              <a:buClr>
                <a:srgbClr val="000000"/>
              </a:buClr>
              <a:buSzPts val="1600"/>
              <a:buFont typeface="Arial"/>
              <a:buChar char="•"/>
            </a:pPr>
            <a:r>
              <a:rPr b="0" i="0" lang="en-US" sz="1400" u="none" cap="none" strike="noStrike">
                <a:solidFill>
                  <a:srgbClr val="000000"/>
                </a:solidFill>
                <a:latin typeface="Lato"/>
                <a:ea typeface="Lato"/>
                <a:cs typeface="Lato"/>
                <a:sym typeface="Lato"/>
              </a:rPr>
              <a:t>Labour broker (fixed term contract)</a:t>
            </a:r>
            <a:endParaRPr b="0" i="0" sz="1400" u="none" cap="none" strike="noStrike">
              <a:solidFill>
                <a:srgbClr val="000000"/>
              </a:solidFill>
              <a:latin typeface="Arial"/>
              <a:ea typeface="Arial"/>
              <a:cs typeface="Arial"/>
              <a:sym typeface="Arial"/>
            </a:endParaRPr>
          </a:p>
          <a:p>
            <a:pPr indent="-106183" lvl="1" marL="115461" marR="0" rtl="0" algn="l">
              <a:lnSpc>
                <a:spcPct val="80000"/>
              </a:lnSpc>
              <a:spcBef>
                <a:spcPts val="325"/>
              </a:spcBef>
              <a:spcAft>
                <a:spcPts val="0"/>
              </a:spcAft>
              <a:buClr>
                <a:schemeClr val="dk1"/>
              </a:buClr>
              <a:buSzPts val="1600"/>
              <a:buFont typeface="Arial"/>
              <a:buChar char="•"/>
            </a:pPr>
            <a:r>
              <a:rPr b="0" i="0" lang="en-US" sz="1400" u="none" cap="none" strike="noStrike">
                <a:solidFill>
                  <a:schemeClr val="dk1"/>
                </a:solidFill>
                <a:latin typeface="Lato"/>
                <a:ea typeface="Lato"/>
                <a:cs typeface="Lato"/>
                <a:sym typeface="Lato"/>
              </a:rPr>
              <a:t>Homeworkers</a:t>
            </a:r>
            <a:endParaRPr b="0" i="0" sz="1400" u="none" cap="none" strike="noStrike">
              <a:solidFill>
                <a:srgbClr val="000000"/>
              </a:solidFill>
              <a:latin typeface="Arial"/>
              <a:ea typeface="Arial"/>
              <a:cs typeface="Arial"/>
              <a:sym typeface="Arial"/>
            </a:endParaRPr>
          </a:p>
        </p:txBody>
      </p:sp>
      <p:grpSp>
        <p:nvGrpSpPr>
          <p:cNvPr id="189" name="Google Shape;189;p9"/>
          <p:cNvGrpSpPr/>
          <p:nvPr/>
        </p:nvGrpSpPr>
        <p:grpSpPr>
          <a:xfrm>
            <a:off x="935919" y="3581583"/>
            <a:ext cx="3565209" cy="579404"/>
            <a:chOff x="766763" y="5514975"/>
            <a:chExt cx="5489761" cy="892175"/>
          </a:xfrm>
        </p:grpSpPr>
        <p:sp>
          <p:nvSpPr>
            <p:cNvPr id="190" name="Google Shape;190;p9"/>
            <p:cNvSpPr/>
            <p:nvPr/>
          </p:nvSpPr>
          <p:spPr>
            <a:xfrm>
              <a:off x="766763" y="5514975"/>
              <a:ext cx="5121275" cy="892175"/>
            </a:xfrm>
            <a:prstGeom prst="rect">
              <a:avLst/>
            </a:prstGeom>
            <a:solidFill>
              <a:srgbClr val="8E9116">
                <a:alpha val="34509"/>
              </a:srgbClr>
            </a:solidFill>
            <a:ln cap="flat" cmpd="sng" w="25400">
              <a:solidFill>
                <a:srgbClr val="D4D2D1">
                  <a:alpha val="34509"/>
                </a:srgbClr>
              </a:solidFill>
              <a:prstDash val="solid"/>
              <a:round/>
              <a:headEnd len="sm" w="sm" type="none"/>
              <a:tailEnd len="sm" w="sm" type="none"/>
            </a:ln>
          </p:spPr>
          <p:txBody>
            <a:bodyPr anchorCtr="0" anchor="ctr" bIns="48575" lIns="93500" spcFirstLastPara="1" rIns="67125" wrap="square" tIns="48575">
              <a:noAutofit/>
            </a:bodyPr>
            <a:lstStyle/>
            <a:p>
              <a:pPr indent="0" lvl="1" marL="0" marR="0" rtl="0" algn="l">
                <a:lnSpc>
                  <a:spcPct val="90000"/>
                </a:lnSpc>
                <a:spcBef>
                  <a:spcPts val="0"/>
                </a:spcBef>
                <a:spcAft>
                  <a:spcPts val="0"/>
                </a:spcAft>
                <a:buNone/>
              </a:pPr>
              <a:r>
                <a:rPr b="0" i="0" lang="en-US" sz="1600" u="none" cap="none" strike="noStrike">
                  <a:solidFill>
                    <a:schemeClr val="dk1"/>
                  </a:solidFill>
                  <a:latin typeface="Lato"/>
                  <a:ea typeface="Lato"/>
                  <a:cs typeface="Lato"/>
                  <a:sym typeface="Lato"/>
                </a:rPr>
                <a:t>Bilateral relationship between employer and employee </a:t>
              </a:r>
              <a:endParaRPr b="0" i="0" sz="1600" u="none" cap="none" strike="noStrike">
                <a:solidFill>
                  <a:srgbClr val="000000"/>
                </a:solidFill>
                <a:latin typeface="Arial"/>
                <a:ea typeface="Arial"/>
                <a:cs typeface="Arial"/>
                <a:sym typeface="Arial"/>
              </a:endParaRPr>
            </a:p>
          </p:txBody>
        </p:sp>
        <p:sp>
          <p:nvSpPr>
            <p:cNvPr id="191" name="Google Shape;191;p9"/>
            <p:cNvSpPr txBox="1"/>
            <p:nvPr/>
          </p:nvSpPr>
          <p:spPr>
            <a:xfrm>
              <a:off x="5887851" y="5514975"/>
              <a:ext cx="368673" cy="400142"/>
            </a:xfrm>
            <a:prstGeom prst="rect">
              <a:avLst/>
            </a:prstGeom>
            <a:solidFill>
              <a:srgbClr val="FF7D27"/>
            </a:solidFill>
            <a:ln>
              <a:noFill/>
            </a:ln>
          </p:spPr>
          <p:txBody>
            <a:bodyPr anchorCtr="0" anchor="t" bIns="29675" lIns="29675" spcFirstLastPara="1" rIns="29675" wrap="square" tIns="29675">
              <a:spAutoFit/>
            </a:bodyPr>
            <a:lstStyle/>
            <a:p>
              <a:pPr indent="0" lvl="0" marL="0" marR="0" rtl="0" algn="ctr">
                <a:lnSpc>
                  <a:spcPct val="100000"/>
                </a:lnSpc>
                <a:spcBef>
                  <a:spcPts val="0"/>
                </a:spcBef>
                <a:spcAft>
                  <a:spcPts val="0"/>
                </a:spcAft>
                <a:buNone/>
              </a:pPr>
              <a:r>
                <a:rPr b="1" i="0" lang="en-US" sz="1299" u="none" cap="none" strike="noStrike">
                  <a:solidFill>
                    <a:schemeClr val="lt1"/>
                  </a:solidFill>
                  <a:latin typeface="Lato"/>
                  <a:ea typeface="Lato"/>
                  <a:cs typeface="Lato"/>
                  <a:sym typeface="Lato"/>
                </a:rPr>
                <a:t>4</a:t>
              </a:r>
              <a:endParaRPr b="0" i="0" sz="909" u="none" cap="none" strike="noStrike">
                <a:solidFill>
                  <a:srgbClr val="000000"/>
                </a:solidFill>
                <a:latin typeface="Arial"/>
                <a:ea typeface="Arial"/>
                <a:cs typeface="Arial"/>
                <a:sym typeface="Arial"/>
              </a:endParaRPr>
            </a:p>
          </p:txBody>
        </p:sp>
      </p:grpSp>
      <p:sp>
        <p:nvSpPr>
          <p:cNvPr id="192" name="Google Shape;192;p9"/>
          <p:cNvSpPr txBox="1"/>
          <p:nvPr/>
        </p:nvSpPr>
        <p:spPr>
          <a:xfrm>
            <a:off x="8134097" y="1799370"/>
            <a:ext cx="60005" cy="239859"/>
          </a:xfrm>
          <a:prstGeom prst="rect">
            <a:avLst/>
          </a:prstGeom>
          <a:noFill/>
          <a:ln>
            <a:noFill/>
          </a:ln>
        </p:spPr>
        <p:txBody>
          <a:bodyPr anchorCtr="0" anchor="t" bIns="29675" lIns="29675" spcFirstLastPara="1" rIns="29675" wrap="square" tIns="29675">
            <a:spAutoFit/>
          </a:bodyPr>
          <a:lstStyle/>
          <a:p>
            <a:pPr indent="0" lvl="0" marL="0" marR="0" rtl="0" algn="l">
              <a:lnSpc>
                <a:spcPct val="100000"/>
              </a:lnSpc>
              <a:spcBef>
                <a:spcPts val="0"/>
              </a:spcBef>
              <a:spcAft>
                <a:spcPts val="0"/>
              </a:spcAft>
              <a:buNone/>
            </a:pPr>
            <a:r>
              <a:t/>
            </a:r>
            <a:endParaRPr b="0" i="0" sz="1169" u="none" cap="none" strike="noStrike">
              <a:solidFill>
                <a:srgbClr val="000000"/>
              </a:solidFill>
              <a:latin typeface="Calibri"/>
              <a:ea typeface="Calibri"/>
              <a:cs typeface="Calibri"/>
              <a:sym typeface="Calibri"/>
            </a:endParaRPr>
          </a:p>
        </p:txBody>
      </p:sp>
      <p:sp>
        <p:nvSpPr>
          <p:cNvPr id="193" name="Google Shape;193;p9"/>
          <p:cNvSpPr/>
          <p:nvPr/>
        </p:nvSpPr>
        <p:spPr>
          <a:xfrm>
            <a:off x="4501007" y="2274316"/>
            <a:ext cx="3325903" cy="579404"/>
          </a:xfrm>
          <a:prstGeom prst="rect">
            <a:avLst/>
          </a:prstGeom>
          <a:solidFill>
            <a:srgbClr val="8E9116">
              <a:alpha val="34509"/>
            </a:srgbClr>
          </a:solidFill>
          <a:ln cap="flat" cmpd="sng" w="25400">
            <a:solidFill>
              <a:srgbClr val="D4D2D1">
                <a:alpha val="34509"/>
              </a:srgbClr>
            </a:solidFill>
            <a:prstDash val="solid"/>
            <a:round/>
            <a:headEnd len="sm" w="sm" type="none"/>
            <a:tailEnd len="sm" w="sm" type="none"/>
          </a:ln>
        </p:spPr>
        <p:txBody>
          <a:bodyPr anchorCtr="0" anchor="ctr" bIns="48575" lIns="93500" spcFirstLastPara="1" rIns="67125" wrap="square" tIns="48575">
            <a:noAutofit/>
          </a:bodyPr>
          <a:lstStyle/>
          <a:p>
            <a:pPr indent="0" lvl="0" marL="0" marR="0" rtl="0" algn="l">
              <a:lnSpc>
                <a:spcPct val="80000"/>
              </a:lnSpc>
              <a:spcBef>
                <a:spcPts val="0"/>
              </a:spcBef>
              <a:spcAft>
                <a:spcPts val="0"/>
              </a:spcAft>
              <a:buNone/>
            </a:pPr>
            <a:r>
              <a:rPr b="0" i="0" lang="en-US" sz="1600" u="none" cap="none" strike="noStrike">
                <a:solidFill>
                  <a:schemeClr val="dk1"/>
                </a:solidFill>
                <a:latin typeface="Lato"/>
                <a:ea typeface="Lato"/>
                <a:cs typeface="Lato"/>
                <a:sym typeface="Lato"/>
              </a:rPr>
              <a:t>Part time (&lt;35 hours per week)</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IEGO Template">
  <a:themeElements>
    <a:clrScheme name="WIEGO Palette">
      <a:dk1>
        <a:srgbClr val="000000"/>
      </a:dk1>
      <a:lt1>
        <a:srgbClr val="FFFFFF"/>
      </a:lt1>
      <a:dk2>
        <a:srgbClr val="44546A"/>
      </a:dk2>
      <a:lt2>
        <a:srgbClr val="E7E6E6"/>
      </a:lt2>
      <a:accent1>
        <a:srgbClr val="FF7C41"/>
      </a:accent1>
      <a:accent2>
        <a:srgbClr val="797700"/>
      </a:accent2>
      <a:accent3>
        <a:srgbClr val="A5A5A5"/>
      </a:accent3>
      <a:accent4>
        <a:srgbClr val="7A4200"/>
      </a:accent4>
      <a:accent5>
        <a:srgbClr val="797979"/>
      </a:accent5>
      <a:accent6>
        <a:srgbClr val="FEFDD5"/>
      </a:accent6>
      <a:hlink>
        <a:srgbClr val="FF7C41"/>
      </a:hlink>
      <a:folHlink>
        <a:srgbClr val="797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VALANCE WESSELS</dc:creator>
</cp:coreProperties>
</file>